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5.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43.xml" ContentType="application/vnd.openxmlformats-officedocument.presentationml.slide+xml"/>
  <Override PartName="/ppt/slides/slide3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slides/slide32.xml" ContentType="application/vnd.openxmlformats-officedocument.presentationml.slide+xml"/>
  <Override PartName="/ppt/slides/slide36.xml" ContentType="application/vnd.openxmlformats-officedocument.presentationml.slide+xml"/>
  <Override PartName="/ppt/slides/slide23.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7.xml" ContentType="application/vnd.openxmlformats-officedocument.presentationml.slide+xml"/>
  <Override PartName="/ppt/slides/slide40.xml" ContentType="application/vnd.openxmlformats-officedocument.presentationml.slide+xml"/>
  <Override PartName="/ppt/slides/slide38.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23.xml" ContentType="application/vnd.openxmlformats-officedocument.presentationml.notesSlide+xml"/>
  <Override PartName="/ppt/notesSlides/notesSlide14.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diagrams/colors1.xml" ContentType="application/vnd.openxmlformats-officedocument.drawingml.diagramColors+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46"/>
  </p:notesMasterIdLst>
  <p:sldIdLst>
    <p:sldId id="295" r:id="rId3"/>
    <p:sldId id="292" r:id="rId4"/>
    <p:sldId id="294" r:id="rId5"/>
    <p:sldId id="293" r:id="rId6"/>
    <p:sldId id="302" r:id="rId7"/>
    <p:sldId id="303" r:id="rId8"/>
    <p:sldId id="300" r:id="rId9"/>
    <p:sldId id="301" r:id="rId10"/>
    <p:sldId id="298" r:id="rId11"/>
    <p:sldId id="306" r:id="rId12"/>
    <p:sldId id="296" r:id="rId13"/>
    <p:sldId id="297" r:id="rId14"/>
    <p:sldId id="258" r:id="rId15"/>
    <p:sldId id="320" r:id="rId16"/>
    <p:sldId id="263" r:id="rId17"/>
    <p:sldId id="271" r:id="rId18"/>
    <p:sldId id="276" r:id="rId19"/>
    <p:sldId id="261" r:id="rId20"/>
    <p:sldId id="264" r:id="rId21"/>
    <p:sldId id="277" r:id="rId22"/>
    <p:sldId id="279" r:id="rId23"/>
    <p:sldId id="280" r:id="rId24"/>
    <p:sldId id="282" r:id="rId25"/>
    <p:sldId id="283" r:id="rId26"/>
    <p:sldId id="284" r:id="rId27"/>
    <p:sldId id="285" r:id="rId28"/>
    <p:sldId id="304" r:id="rId29"/>
    <p:sldId id="305" r:id="rId30"/>
    <p:sldId id="286" r:id="rId31"/>
    <p:sldId id="288" r:id="rId32"/>
    <p:sldId id="289" r:id="rId33"/>
    <p:sldId id="317" r:id="rId34"/>
    <p:sldId id="318" r:id="rId35"/>
    <p:sldId id="308" r:id="rId36"/>
    <p:sldId id="309" r:id="rId37"/>
    <p:sldId id="310" r:id="rId38"/>
    <p:sldId id="311" r:id="rId39"/>
    <p:sldId id="312" r:id="rId40"/>
    <p:sldId id="313" r:id="rId41"/>
    <p:sldId id="314" r:id="rId42"/>
    <p:sldId id="315" r:id="rId43"/>
    <p:sldId id="316" r:id="rId44"/>
    <p:sldId id="319"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89" autoAdjust="0"/>
    <p:restoredTop sz="64394" autoAdjust="0"/>
  </p:normalViewPr>
  <p:slideViewPr>
    <p:cSldViewPr snapToGrid="0">
      <p:cViewPr varScale="1">
        <p:scale>
          <a:sx n="47" d="100"/>
          <a:sy n="47" d="100"/>
        </p:scale>
        <p:origin x="516" y="48"/>
      </p:cViewPr>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customXml" Target="../customXml/item3.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customXml" Target="../customXml/item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55EEE0-4BF8-4540-A3E4-55AF68ABDACB}" type="doc">
      <dgm:prSet loTypeId="urn:microsoft.com/office/officeart/2005/8/layout/orgChart1" loCatId="hierarchy" qsTypeId="urn:microsoft.com/office/officeart/2005/8/quickstyle/3d4" qsCatId="3D" csTypeId="urn:microsoft.com/office/officeart/2005/8/colors/accent1_2" csCatId="accent1" phldr="1"/>
      <dgm:spPr/>
      <dgm:t>
        <a:bodyPr/>
        <a:lstStyle/>
        <a:p>
          <a:endParaRPr lang="en-US"/>
        </a:p>
      </dgm:t>
    </dgm:pt>
    <dgm:pt modelId="{E96ADB88-0506-47D3-B84D-132823E03529}">
      <dgm:prSet phldrT="[Text]"/>
      <dgm:spPr/>
      <dgm:t>
        <a:bodyPr/>
        <a:lstStyle/>
        <a:p>
          <a:r>
            <a:rPr lang="en-US" baseline="0" dirty="0" smtClean="0">
              <a:solidFill>
                <a:schemeClr val="tx1"/>
              </a:solidFill>
              <a:latin typeface="Franklin Gothic Medium" panose="020B0603020102020204" pitchFamily="34" charset="0"/>
            </a:rPr>
            <a:t>Deputy Director</a:t>
          </a:r>
          <a:endParaRPr lang="en-US" baseline="0" dirty="0">
            <a:solidFill>
              <a:schemeClr val="tx1"/>
            </a:solidFill>
            <a:latin typeface="Franklin Gothic Medium" panose="020B0603020102020204" pitchFamily="34" charset="0"/>
          </a:endParaRPr>
        </a:p>
      </dgm:t>
    </dgm:pt>
    <dgm:pt modelId="{8CF44165-B9D8-4082-A4D8-2823B33D1873}" type="parTrans" cxnId="{6D2AA473-A49A-4B51-A749-A44316ABE637}">
      <dgm:prSet/>
      <dgm:spPr/>
      <dgm:t>
        <a:bodyPr/>
        <a:lstStyle/>
        <a:p>
          <a:endParaRPr lang="en-US"/>
        </a:p>
      </dgm:t>
    </dgm:pt>
    <dgm:pt modelId="{64DACDCB-D2B6-41CE-8108-6CBC717B2B1C}" type="sibTrans" cxnId="{6D2AA473-A49A-4B51-A749-A44316ABE637}">
      <dgm:prSet/>
      <dgm:spPr/>
      <dgm:t>
        <a:bodyPr/>
        <a:lstStyle/>
        <a:p>
          <a:endParaRPr lang="en-US"/>
        </a:p>
      </dgm:t>
    </dgm:pt>
    <dgm:pt modelId="{C33091A1-9709-430F-A8A8-8F747AD92011}">
      <dgm:prSet phldrT="[Text]"/>
      <dgm:spPr/>
      <dgm:t>
        <a:bodyPr/>
        <a:lstStyle/>
        <a:p>
          <a:r>
            <a:rPr lang="en-US" baseline="0" dirty="0" smtClean="0">
              <a:solidFill>
                <a:schemeClr val="tx1"/>
              </a:solidFill>
              <a:latin typeface="Franklin Gothic Medium" panose="020B0603020102020204" pitchFamily="34" charset="0"/>
            </a:rPr>
            <a:t>Equal Opportunity</a:t>
          </a:r>
          <a:endParaRPr lang="en-US" baseline="0" dirty="0">
            <a:solidFill>
              <a:schemeClr val="tx1"/>
            </a:solidFill>
            <a:latin typeface="Franklin Gothic Medium" panose="020B0603020102020204" pitchFamily="34" charset="0"/>
          </a:endParaRPr>
        </a:p>
      </dgm:t>
    </dgm:pt>
    <dgm:pt modelId="{105876AE-AA91-4E2C-9C28-B7C66C3E50E0}" type="parTrans" cxnId="{65552A1D-A61C-4A22-9EB6-B50DCC1C7113}">
      <dgm:prSet/>
      <dgm:spPr/>
      <dgm:t>
        <a:bodyPr/>
        <a:lstStyle/>
        <a:p>
          <a:endParaRPr lang="en-US"/>
        </a:p>
      </dgm:t>
    </dgm:pt>
    <dgm:pt modelId="{206AFCF9-16C6-4865-9AEB-D892898AF271}" type="sibTrans" cxnId="{65552A1D-A61C-4A22-9EB6-B50DCC1C7113}">
      <dgm:prSet/>
      <dgm:spPr/>
      <dgm:t>
        <a:bodyPr/>
        <a:lstStyle/>
        <a:p>
          <a:endParaRPr lang="en-US"/>
        </a:p>
      </dgm:t>
    </dgm:pt>
    <dgm:pt modelId="{9EB002B2-6534-491A-89DB-E2A96AB0ADBD}">
      <dgm:prSet phldrT="[Text]"/>
      <dgm:spPr/>
      <dgm:t>
        <a:bodyPr/>
        <a:lstStyle/>
        <a:p>
          <a:r>
            <a:rPr lang="en-US" baseline="0" dirty="0" smtClean="0">
              <a:solidFill>
                <a:schemeClr val="tx1"/>
              </a:solidFill>
              <a:latin typeface="Franklin Gothic Medium" panose="020B0603020102020204" pitchFamily="34" charset="0"/>
            </a:rPr>
            <a:t>Small &amp; Disadvantaged Business Enterprise</a:t>
          </a:r>
          <a:endParaRPr lang="en-US" baseline="0" dirty="0">
            <a:solidFill>
              <a:schemeClr val="tx1"/>
            </a:solidFill>
            <a:latin typeface="Franklin Gothic Medium" panose="020B0603020102020204" pitchFamily="34" charset="0"/>
          </a:endParaRPr>
        </a:p>
      </dgm:t>
    </dgm:pt>
    <dgm:pt modelId="{AB148ED7-C03B-4CE7-B248-31B72FFC4EFC}" type="parTrans" cxnId="{82B87311-AE51-422C-83E4-BB14E44D2719}">
      <dgm:prSet/>
      <dgm:spPr/>
      <dgm:t>
        <a:bodyPr/>
        <a:lstStyle/>
        <a:p>
          <a:endParaRPr lang="en-US"/>
        </a:p>
      </dgm:t>
    </dgm:pt>
    <dgm:pt modelId="{B2E05A75-C422-4EB9-9E71-95FB2D93D7A6}" type="sibTrans" cxnId="{82B87311-AE51-422C-83E4-BB14E44D2719}">
      <dgm:prSet/>
      <dgm:spPr/>
      <dgm:t>
        <a:bodyPr/>
        <a:lstStyle/>
        <a:p>
          <a:endParaRPr lang="en-US"/>
        </a:p>
      </dgm:t>
    </dgm:pt>
    <dgm:pt modelId="{0201A4DA-843C-4BDF-8329-AB6D27EE10E2}">
      <dgm:prSet phldrT="[Text]"/>
      <dgm:spPr/>
      <dgm:t>
        <a:bodyPr/>
        <a:lstStyle/>
        <a:p>
          <a:r>
            <a:rPr lang="en-US" baseline="0" dirty="0" smtClean="0">
              <a:solidFill>
                <a:schemeClr val="tx1"/>
              </a:solidFill>
              <a:latin typeface="Franklin Gothic Medium" panose="020B0603020102020204" pitchFamily="34" charset="0"/>
            </a:rPr>
            <a:t>Outreach</a:t>
          </a:r>
          <a:endParaRPr lang="en-US" baseline="0" dirty="0">
            <a:solidFill>
              <a:schemeClr val="tx1"/>
            </a:solidFill>
            <a:latin typeface="Franklin Gothic Medium" panose="020B0603020102020204" pitchFamily="34" charset="0"/>
          </a:endParaRPr>
        </a:p>
      </dgm:t>
    </dgm:pt>
    <dgm:pt modelId="{0892D8D1-E774-4DAC-91F1-530088309D6A}" type="parTrans" cxnId="{55093CF4-76E5-442B-B672-5E26BD866B78}">
      <dgm:prSet/>
      <dgm:spPr/>
      <dgm:t>
        <a:bodyPr/>
        <a:lstStyle/>
        <a:p>
          <a:endParaRPr lang="en-US"/>
        </a:p>
      </dgm:t>
    </dgm:pt>
    <dgm:pt modelId="{13EEA30E-D340-49A3-ACEA-8BA1ACEEFA6B}" type="sibTrans" cxnId="{55093CF4-76E5-442B-B672-5E26BD866B78}">
      <dgm:prSet/>
      <dgm:spPr/>
      <dgm:t>
        <a:bodyPr/>
        <a:lstStyle/>
        <a:p>
          <a:endParaRPr lang="en-US"/>
        </a:p>
      </dgm:t>
    </dgm:pt>
    <dgm:pt modelId="{96994078-571C-4CAA-B0B7-604FEA0000AE}">
      <dgm:prSet/>
      <dgm:spPr/>
      <dgm:t>
        <a:bodyPr/>
        <a:lstStyle/>
        <a:p>
          <a:r>
            <a:rPr lang="en-US" cap="all" baseline="0" dirty="0" smtClean="0">
              <a:solidFill>
                <a:schemeClr val="tx1"/>
              </a:solidFill>
              <a:latin typeface="Franklin Gothic Medium" panose="020B0603020102020204" pitchFamily="34" charset="0"/>
            </a:rPr>
            <a:t>Chief of Staff</a:t>
          </a:r>
          <a:endParaRPr lang="en-US" cap="all" baseline="0" dirty="0">
            <a:solidFill>
              <a:schemeClr val="tx1"/>
            </a:solidFill>
            <a:latin typeface="Franklin Gothic Medium" panose="020B0603020102020204" pitchFamily="34" charset="0"/>
          </a:endParaRPr>
        </a:p>
      </dgm:t>
    </dgm:pt>
    <dgm:pt modelId="{CB938851-73AC-4B1A-9641-E537DA1FCA01}" type="parTrans" cxnId="{AC11CB33-90A5-420F-A270-BB1F3244788B}">
      <dgm:prSet/>
      <dgm:spPr/>
      <dgm:t>
        <a:bodyPr/>
        <a:lstStyle/>
        <a:p>
          <a:endParaRPr lang="en-US"/>
        </a:p>
      </dgm:t>
    </dgm:pt>
    <dgm:pt modelId="{2A8EF726-D764-4393-B51C-E4AE0C56CE80}" type="sibTrans" cxnId="{AC11CB33-90A5-420F-A270-BB1F3244788B}">
      <dgm:prSet/>
      <dgm:spPr/>
      <dgm:t>
        <a:bodyPr/>
        <a:lstStyle/>
        <a:p>
          <a:endParaRPr lang="en-US"/>
        </a:p>
      </dgm:t>
    </dgm:pt>
    <dgm:pt modelId="{18918B56-04A7-4DDB-B58B-EC3360BA26F0}" type="pres">
      <dgm:prSet presAssocID="{3855EEE0-4BF8-4540-A3E4-55AF68ABDACB}" presName="hierChild1" presStyleCnt="0">
        <dgm:presLayoutVars>
          <dgm:orgChart val="1"/>
          <dgm:chPref val="1"/>
          <dgm:dir/>
          <dgm:animOne val="branch"/>
          <dgm:animLvl val="lvl"/>
          <dgm:resizeHandles/>
        </dgm:presLayoutVars>
      </dgm:prSet>
      <dgm:spPr/>
      <dgm:t>
        <a:bodyPr/>
        <a:lstStyle/>
        <a:p>
          <a:endParaRPr lang="en-US"/>
        </a:p>
      </dgm:t>
    </dgm:pt>
    <dgm:pt modelId="{132AC8FF-9B7C-4AA7-8461-130BBEF8F867}" type="pres">
      <dgm:prSet presAssocID="{96994078-571C-4CAA-B0B7-604FEA0000AE}" presName="hierRoot1" presStyleCnt="0">
        <dgm:presLayoutVars>
          <dgm:hierBranch/>
        </dgm:presLayoutVars>
      </dgm:prSet>
      <dgm:spPr/>
    </dgm:pt>
    <dgm:pt modelId="{CD816EDA-5B2F-4286-90E1-42CF2C6D5525}" type="pres">
      <dgm:prSet presAssocID="{96994078-571C-4CAA-B0B7-604FEA0000AE}" presName="rootComposite1" presStyleCnt="0"/>
      <dgm:spPr/>
    </dgm:pt>
    <dgm:pt modelId="{DF97B09F-8E90-4F55-AF83-B344E61BDF8B}" type="pres">
      <dgm:prSet presAssocID="{96994078-571C-4CAA-B0B7-604FEA0000AE}" presName="rootText1" presStyleLbl="node0" presStyleIdx="0" presStyleCnt="1" custLinFactNeighborY="23270">
        <dgm:presLayoutVars>
          <dgm:chPref val="3"/>
        </dgm:presLayoutVars>
      </dgm:prSet>
      <dgm:spPr/>
      <dgm:t>
        <a:bodyPr/>
        <a:lstStyle/>
        <a:p>
          <a:endParaRPr lang="en-US"/>
        </a:p>
      </dgm:t>
    </dgm:pt>
    <dgm:pt modelId="{75631BC4-857D-47E5-B7A9-ECAD305EFF1E}" type="pres">
      <dgm:prSet presAssocID="{96994078-571C-4CAA-B0B7-604FEA0000AE}" presName="rootConnector1" presStyleLbl="node1" presStyleIdx="0" presStyleCnt="0"/>
      <dgm:spPr/>
      <dgm:t>
        <a:bodyPr/>
        <a:lstStyle/>
        <a:p>
          <a:endParaRPr lang="en-US"/>
        </a:p>
      </dgm:t>
    </dgm:pt>
    <dgm:pt modelId="{8DAF7915-F662-4E73-8328-8761F980DADD}" type="pres">
      <dgm:prSet presAssocID="{96994078-571C-4CAA-B0B7-604FEA0000AE}" presName="hierChild2" presStyleCnt="0"/>
      <dgm:spPr/>
    </dgm:pt>
    <dgm:pt modelId="{6C922CBA-2E93-45B8-83E3-29C4CAC0A725}" type="pres">
      <dgm:prSet presAssocID="{8CF44165-B9D8-4082-A4D8-2823B33D1873}" presName="Name35" presStyleLbl="parChTrans1D2" presStyleIdx="0" presStyleCnt="1"/>
      <dgm:spPr/>
      <dgm:t>
        <a:bodyPr/>
        <a:lstStyle/>
        <a:p>
          <a:endParaRPr lang="en-US"/>
        </a:p>
      </dgm:t>
    </dgm:pt>
    <dgm:pt modelId="{67D3E338-2137-4A9F-96F5-04B8E2CD8A8F}" type="pres">
      <dgm:prSet presAssocID="{E96ADB88-0506-47D3-B84D-132823E03529}" presName="hierRoot2" presStyleCnt="0">
        <dgm:presLayoutVars>
          <dgm:hierBranch/>
        </dgm:presLayoutVars>
      </dgm:prSet>
      <dgm:spPr/>
    </dgm:pt>
    <dgm:pt modelId="{6B2A54D2-4E18-4AF6-B9DA-C462C00D4B6F}" type="pres">
      <dgm:prSet presAssocID="{E96ADB88-0506-47D3-B84D-132823E03529}" presName="rootComposite" presStyleCnt="0"/>
      <dgm:spPr/>
    </dgm:pt>
    <dgm:pt modelId="{FAC4EC80-CE99-4599-93DE-D71A56616BEC}" type="pres">
      <dgm:prSet presAssocID="{E96ADB88-0506-47D3-B84D-132823E03529}" presName="rootText" presStyleLbl="node2" presStyleIdx="0" presStyleCnt="1" custLinFactNeighborY="3005">
        <dgm:presLayoutVars>
          <dgm:chPref val="3"/>
        </dgm:presLayoutVars>
      </dgm:prSet>
      <dgm:spPr/>
      <dgm:t>
        <a:bodyPr/>
        <a:lstStyle/>
        <a:p>
          <a:endParaRPr lang="en-US"/>
        </a:p>
      </dgm:t>
    </dgm:pt>
    <dgm:pt modelId="{81145FAE-2D30-478A-954A-A2A9F9BF9DE3}" type="pres">
      <dgm:prSet presAssocID="{E96ADB88-0506-47D3-B84D-132823E03529}" presName="rootConnector" presStyleLbl="node2" presStyleIdx="0" presStyleCnt="1"/>
      <dgm:spPr/>
      <dgm:t>
        <a:bodyPr/>
        <a:lstStyle/>
        <a:p>
          <a:endParaRPr lang="en-US"/>
        </a:p>
      </dgm:t>
    </dgm:pt>
    <dgm:pt modelId="{70381AE0-C66C-444B-9449-A5CBD876CF80}" type="pres">
      <dgm:prSet presAssocID="{E96ADB88-0506-47D3-B84D-132823E03529}" presName="hierChild4" presStyleCnt="0"/>
      <dgm:spPr/>
    </dgm:pt>
    <dgm:pt modelId="{D4617948-D672-4886-8324-C494F89083EF}" type="pres">
      <dgm:prSet presAssocID="{105876AE-AA91-4E2C-9C28-B7C66C3E50E0}" presName="Name35" presStyleLbl="parChTrans1D3" presStyleIdx="0" presStyleCnt="3"/>
      <dgm:spPr/>
      <dgm:t>
        <a:bodyPr/>
        <a:lstStyle/>
        <a:p>
          <a:endParaRPr lang="en-US"/>
        </a:p>
      </dgm:t>
    </dgm:pt>
    <dgm:pt modelId="{4CE313A2-541A-46BB-8A9B-15FA3556AE08}" type="pres">
      <dgm:prSet presAssocID="{C33091A1-9709-430F-A8A8-8F747AD92011}" presName="hierRoot2" presStyleCnt="0">
        <dgm:presLayoutVars>
          <dgm:hierBranch/>
        </dgm:presLayoutVars>
      </dgm:prSet>
      <dgm:spPr/>
    </dgm:pt>
    <dgm:pt modelId="{B2980925-41AA-443C-8D1B-8F9FEF42A8BF}" type="pres">
      <dgm:prSet presAssocID="{C33091A1-9709-430F-A8A8-8F747AD92011}" presName="rootComposite" presStyleCnt="0"/>
      <dgm:spPr/>
    </dgm:pt>
    <dgm:pt modelId="{BA7611B1-43A2-4815-8454-C0F4DB4B7588}" type="pres">
      <dgm:prSet presAssocID="{C33091A1-9709-430F-A8A8-8F747AD92011}" presName="rootText" presStyleLbl="node3" presStyleIdx="0" presStyleCnt="3" custScaleY="122379">
        <dgm:presLayoutVars>
          <dgm:chPref val="3"/>
        </dgm:presLayoutVars>
      </dgm:prSet>
      <dgm:spPr/>
      <dgm:t>
        <a:bodyPr/>
        <a:lstStyle/>
        <a:p>
          <a:endParaRPr lang="en-US"/>
        </a:p>
      </dgm:t>
    </dgm:pt>
    <dgm:pt modelId="{8F5D45E0-DCFF-4750-88DC-B079E319D1B4}" type="pres">
      <dgm:prSet presAssocID="{C33091A1-9709-430F-A8A8-8F747AD92011}" presName="rootConnector" presStyleLbl="node3" presStyleIdx="0" presStyleCnt="3"/>
      <dgm:spPr/>
      <dgm:t>
        <a:bodyPr/>
        <a:lstStyle/>
        <a:p>
          <a:endParaRPr lang="en-US"/>
        </a:p>
      </dgm:t>
    </dgm:pt>
    <dgm:pt modelId="{BD26C1CA-B3AB-4D51-AB2D-0328BE84F1F5}" type="pres">
      <dgm:prSet presAssocID="{C33091A1-9709-430F-A8A8-8F747AD92011}" presName="hierChild4" presStyleCnt="0"/>
      <dgm:spPr/>
    </dgm:pt>
    <dgm:pt modelId="{3110193E-87FB-4B1C-AB3C-5048FE9ED529}" type="pres">
      <dgm:prSet presAssocID="{C33091A1-9709-430F-A8A8-8F747AD92011}" presName="hierChild5" presStyleCnt="0"/>
      <dgm:spPr/>
    </dgm:pt>
    <dgm:pt modelId="{ED4EF95F-03F9-4BDA-96EE-A07199D7B26D}" type="pres">
      <dgm:prSet presAssocID="{AB148ED7-C03B-4CE7-B248-31B72FFC4EFC}" presName="Name35" presStyleLbl="parChTrans1D3" presStyleIdx="1" presStyleCnt="3"/>
      <dgm:spPr/>
      <dgm:t>
        <a:bodyPr/>
        <a:lstStyle/>
        <a:p>
          <a:endParaRPr lang="en-US"/>
        </a:p>
      </dgm:t>
    </dgm:pt>
    <dgm:pt modelId="{1D4600D0-66B6-4729-A1FB-9F4F13197835}" type="pres">
      <dgm:prSet presAssocID="{9EB002B2-6534-491A-89DB-E2A96AB0ADBD}" presName="hierRoot2" presStyleCnt="0">
        <dgm:presLayoutVars>
          <dgm:hierBranch/>
        </dgm:presLayoutVars>
      </dgm:prSet>
      <dgm:spPr/>
    </dgm:pt>
    <dgm:pt modelId="{911DF070-188A-44AF-9D8E-E309CAF1A542}" type="pres">
      <dgm:prSet presAssocID="{9EB002B2-6534-491A-89DB-E2A96AB0ADBD}" presName="rootComposite" presStyleCnt="0"/>
      <dgm:spPr/>
    </dgm:pt>
    <dgm:pt modelId="{47FB3DA3-AE02-4AA6-A5AC-8A0C71160CF2}" type="pres">
      <dgm:prSet presAssocID="{9EB002B2-6534-491A-89DB-E2A96AB0ADBD}" presName="rootText" presStyleLbl="node3" presStyleIdx="1" presStyleCnt="3" custScaleX="130282" custScaleY="119301">
        <dgm:presLayoutVars>
          <dgm:chPref val="3"/>
        </dgm:presLayoutVars>
      </dgm:prSet>
      <dgm:spPr/>
      <dgm:t>
        <a:bodyPr/>
        <a:lstStyle/>
        <a:p>
          <a:endParaRPr lang="en-US"/>
        </a:p>
      </dgm:t>
    </dgm:pt>
    <dgm:pt modelId="{A27978AB-6373-4352-8688-39876AC3E16A}" type="pres">
      <dgm:prSet presAssocID="{9EB002B2-6534-491A-89DB-E2A96AB0ADBD}" presName="rootConnector" presStyleLbl="node3" presStyleIdx="1" presStyleCnt="3"/>
      <dgm:spPr/>
      <dgm:t>
        <a:bodyPr/>
        <a:lstStyle/>
        <a:p>
          <a:endParaRPr lang="en-US"/>
        </a:p>
      </dgm:t>
    </dgm:pt>
    <dgm:pt modelId="{E3AEF25F-B110-4145-A598-99E4ADF9BF02}" type="pres">
      <dgm:prSet presAssocID="{9EB002B2-6534-491A-89DB-E2A96AB0ADBD}" presName="hierChild4" presStyleCnt="0"/>
      <dgm:spPr/>
    </dgm:pt>
    <dgm:pt modelId="{01BE7AFC-3D7F-43AF-ADF0-0F9626640D53}" type="pres">
      <dgm:prSet presAssocID="{9EB002B2-6534-491A-89DB-E2A96AB0ADBD}" presName="hierChild5" presStyleCnt="0"/>
      <dgm:spPr/>
    </dgm:pt>
    <dgm:pt modelId="{68F91A17-6856-4FBA-A416-498D1D0BD909}" type="pres">
      <dgm:prSet presAssocID="{0892D8D1-E774-4DAC-91F1-530088309D6A}" presName="Name35" presStyleLbl="parChTrans1D3" presStyleIdx="2" presStyleCnt="3"/>
      <dgm:spPr/>
      <dgm:t>
        <a:bodyPr/>
        <a:lstStyle/>
        <a:p>
          <a:endParaRPr lang="en-US"/>
        </a:p>
      </dgm:t>
    </dgm:pt>
    <dgm:pt modelId="{097329BB-DA4F-4008-AF66-EA6935B1CD37}" type="pres">
      <dgm:prSet presAssocID="{0201A4DA-843C-4BDF-8329-AB6D27EE10E2}" presName="hierRoot2" presStyleCnt="0">
        <dgm:presLayoutVars>
          <dgm:hierBranch/>
        </dgm:presLayoutVars>
      </dgm:prSet>
      <dgm:spPr/>
    </dgm:pt>
    <dgm:pt modelId="{97FE7A79-E900-4DD4-9222-644984465E9F}" type="pres">
      <dgm:prSet presAssocID="{0201A4DA-843C-4BDF-8329-AB6D27EE10E2}" presName="rootComposite" presStyleCnt="0"/>
      <dgm:spPr/>
    </dgm:pt>
    <dgm:pt modelId="{C6DBEFB6-9024-421E-8C33-05EC8C55461E}" type="pres">
      <dgm:prSet presAssocID="{0201A4DA-843C-4BDF-8329-AB6D27EE10E2}" presName="rootText" presStyleLbl="node3" presStyleIdx="2" presStyleCnt="3" custScaleY="119693">
        <dgm:presLayoutVars>
          <dgm:chPref val="3"/>
        </dgm:presLayoutVars>
      </dgm:prSet>
      <dgm:spPr/>
      <dgm:t>
        <a:bodyPr/>
        <a:lstStyle/>
        <a:p>
          <a:endParaRPr lang="en-US"/>
        </a:p>
      </dgm:t>
    </dgm:pt>
    <dgm:pt modelId="{1E659727-51B9-4528-A52C-C63A46BD37AA}" type="pres">
      <dgm:prSet presAssocID="{0201A4DA-843C-4BDF-8329-AB6D27EE10E2}" presName="rootConnector" presStyleLbl="node3" presStyleIdx="2" presStyleCnt="3"/>
      <dgm:spPr/>
      <dgm:t>
        <a:bodyPr/>
        <a:lstStyle/>
        <a:p>
          <a:endParaRPr lang="en-US"/>
        </a:p>
      </dgm:t>
    </dgm:pt>
    <dgm:pt modelId="{91CF0C6B-5191-44B7-9D50-9B113833C4EA}" type="pres">
      <dgm:prSet presAssocID="{0201A4DA-843C-4BDF-8329-AB6D27EE10E2}" presName="hierChild4" presStyleCnt="0"/>
      <dgm:spPr/>
    </dgm:pt>
    <dgm:pt modelId="{AD8F032C-DDC2-4FB4-A053-3EF5E687C63E}" type="pres">
      <dgm:prSet presAssocID="{0201A4DA-843C-4BDF-8329-AB6D27EE10E2}" presName="hierChild5" presStyleCnt="0"/>
      <dgm:spPr/>
    </dgm:pt>
    <dgm:pt modelId="{F5A3C171-D6A1-4271-B1BA-7825856F4363}" type="pres">
      <dgm:prSet presAssocID="{E96ADB88-0506-47D3-B84D-132823E03529}" presName="hierChild5" presStyleCnt="0"/>
      <dgm:spPr/>
    </dgm:pt>
    <dgm:pt modelId="{F8F66CE5-AA78-466E-AABD-1105B1BC5844}" type="pres">
      <dgm:prSet presAssocID="{96994078-571C-4CAA-B0B7-604FEA0000AE}" presName="hierChild3" presStyleCnt="0"/>
      <dgm:spPr/>
    </dgm:pt>
  </dgm:ptLst>
  <dgm:cxnLst>
    <dgm:cxn modelId="{3BF28F47-B92F-4D05-B988-2802DFDDDD7C}" type="presOf" srcId="{96994078-571C-4CAA-B0B7-604FEA0000AE}" destId="{DF97B09F-8E90-4F55-AF83-B344E61BDF8B}" srcOrd="0" destOrd="0" presId="urn:microsoft.com/office/officeart/2005/8/layout/orgChart1"/>
    <dgm:cxn modelId="{48564CBB-3825-464C-8349-BCFBB1E75B07}" type="presOf" srcId="{C33091A1-9709-430F-A8A8-8F747AD92011}" destId="{BA7611B1-43A2-4815-8454-C0F4DB4B7588}" srcOrd="0" destOrd="0" presId="urn:microsoft.com/office/officeart/2005/8/layout/orgChart1"/>
    <dgm:cxn modelId="{87371891-1D4E-47D7-BEFC-BE6652D21347}" type="presOf" srcId="{105876AE-AA91-4E2C-9C28-B7C66C3E50E0}" destId="{D4617948-D672-4886-8324-C494F89083EF}" srcOrd="0" destOrd="0" presId="urn:microsoft.com/office/officeart/2005/8/layout/orgChart1"/>
    <dgm:cxn modelId="{8A5C6681-C577-49E7-8A02-F2B680B3AF92}" type="presOf" srcId="{3855EEE0-4BF8-4540-A3E4-55AF68ABDACB}" destId="{18918B56-04A7-4DDB-B58B-EC3360BA26F0}" srcOrd="0" destOrd="0" presId="urn:microsoft.com/office/officeart/2005/8/layout/orgChart1"/>
    <dgm:cxn modelId="{AF0E8DE8-3E24-4380-B0BB-6A2DD8FD5919}" type="presOf" srcId="{0201A4DA-843C-4BDF-8329-AB6D27EE10E2}" destId="{1E659727-51B9-4528-A52C-C63A46BD37AA}" srcOrd="1" destOrd="0" presId="urn:microsoft.com/office/officeart/2005/8/layout/orgChart1"/>
    <dgm:cxn modelId="{47A32A87-E00E-40D9-A31E-FD968D8F3C80}" type="presOf" srcId="{9EB002B2-6534-491A-89DB-E2A96AB0ADBD}" destId="{A27978AB-6373-4352-8688-39876AC3E16A}" srcOrd="1" destOrd="0" presId="urn:microsoft.com/office/officeart/2005/8/layout/orgChart1"/>
    <dgm:cxn modelId="{47C0A8AB-85AC-4C3C-95A5-C06924E9AED8}" type="presOf" srcId="{AB148ED7-C03B-4CE7-B248-31B72FFC4EFC}" destId="{ED4EF95F-03F9-4BDA-96EE-A07199D7B26D}" srcOrd="0" destOrd="0" presId="urn:microsoft.com/office/officeart/2005/8/layout/orgChart1"/>
    <dgm:cxn modelId="{0BC4934E-C410-498E-A457-75452847DFAE}" type="presOf" srcId="{96994078-571C-4CAA-B0B7-604FEA0000AE}" destId="{75631BC4-857D-47E5-B7A9-ECAD305EFF1E}" srcOrd="1" destOrd="0" presId="urn:microsoft.com/office/officeart/2005/8/layout/orgChart1"/>
    <dgm:cxn modelId="{A0DBD8BA-8010-45E3-91EB-7B5A8E6B5941}" type="presOf" srcId="{C33091A1-9709-430F-A8A8-8F747AD92011}" destId="{8F5D45E0-DCFF-4750-88DC-B079E319D1B4}" srcOrd="1" destOrd="0" presId="urn:microsoft.com/office/officeart/2005/8/layout/orgChart1"/>
    <dgm:cxn modelId="{CA48F358-87FE-4F08-B9F2-0BECE1E1ABE9}" type="presOf" srcId="{9EB002B2-6534-491A-89DB-E2A96AB0ADBD}" destId="{47FB3DA3-AE02-4AA6-A5AC-8A0C71160CF2}" srcOrd="0" destOrd="0" presId="urn:microsoft.com/office/officeart/2005/8/layout/orgChart1"/>
    <dgm:cxn modelId="{3882A8FC-E1F6-412B-BE1B-F4E861776E3E}" type="presOf" srcId="{E96ADB88-0506-47D3-B84D-132823E03529}" destId="{81145FAE-2D30-478A-954A-A2A9F9BF9DE3}" srcOrd="1" destOrd="0" presId="urn:microsoft.com/office/officeart/2005/8/layout/orgChart1"/>
    <dgm:cxn modelId="{55093CF4-76E5-442B-B672-5E26BD866B78}" srcId="{E96ADB88-0506-47D3-B84D-132823E03529}" destId="{0201A4DA-843C-4BDF-8329-AB6D27EE10E2}" srcOrd="2" destOrd="0" parTransId="{0892D8D1-E774-4DAC-91F1-530088309D6A}" sibTransId="{13EEA30E-D340-49A3-ACEA-8BA1ACEEFA6B}"/>
    <dgm:cxn modelId="{DFCBA165-9CE5-49F0-A899-B1E627EE6662}" type="presOf" srcId="{0201A4DA-843C-4BDF-8329-AB6D27EE10E2}" destId="{C6DBEFB6-9024-421E-8C33-05EC8C55461E}" srcOrd="0" destOrd="0" presId="urn:microsoft.com/office/officeart/2005/8/layout/orgChart1"/>
    <dgm:cxn modelId="{D6418572-8F8C-440F-99D1-E3D2D43929F9}" type="presOf" srcId="{0892D8D1-E774-4DAC-91F1-530088309D6A}" destId="{68F91A17-6856-4FBA-A416-498D1D0BD909}" srcOrd="0" destOrd="0" presId="urn:microsoft.com/office/officeart/2005/8/layout/orgChart1"/>
    <dgm:cxn modelId="{6D2AA473-A49A-4B51-A749-A44316ABE637}" srcId="{96994078-571C-4CAA-B0B7-604FEA0000AE}" destId="{E96ADB88-0506-47D3-B84D-132823E03529}" srcOrd="0" destOrd="0" parTransId="{8CF44165-B9D8-4082-A4D8-2823B33D1873}" sibTransId="{64DACDCB-D2B6-41CE-8108-6CBC717B2B1C}"/>
    <dgm:cxn modelId="{2F897962-3344-4F00-8CE7-37151A6E6FBB}" type="presOf" srcId="{8CF44165-B9D8-4082-A4D8-2823B33D1873}" destId="{6C922CBA-2E93-45B8-83E3-29C4CAC0A725}" srcOrd="0" destOrd="0" presId="urn:microsoft.com/office/officeart/2005/8/layout/orgChart1"/>
    <dgm:cxn modelId="{87E2F71F-344A-4343-8FC6-236B1C3BFC1F}" type="presOf" srcId="{E96ADB88-0506-47D3-B84D-132823E03529}" destId="{FAC4EC80-CE99-4599-93DE-D71A56616BEC}" srcOrd="0" destOrd="0" presId="urn:microsoft.com/office/officeart/2005/8/layout/orgChart1"/>
    <dgm:cxn modelId="{82B87311-AE51-422C-83E4-BB14E44D2719}" srcId="{E96ADB88-0506-47D3-B84D-132823E03529}" destId="{9EB002B2-6534-491A-89DB-E2A96AB0ADBD}" srcOrd="1" destOrd="0" parTransId="{AB148ED7-C03B-4CE7-B248-31B72FFC4EFC}" sibTransId="{B2E05A75-C422-4EB9-9E71-95FB2D93D7A6}"/>
    <dgm:cxn modelId="{AC11CB33-90A5-420F-A270-BB1F3244788B}" srcId="{3855EEE0-4BF8-4540-A3E4-55AF68ABDACB}" destId="{96994078-571C-4CAA-B0B7-604FEA0000AE}" srcOrd="0" destOrd="0" parTransId="{CB938851-73AC-4B1A-9641-E537DA1FCA01}" sibTransId="{2A8EF726-D764-4393-B51C-E4AE0C56CE80}"/>
    <dgm:cxn modelId="{65552A1D-A61C-4A22-9EB6-B50DCC1C7113}" srcId="{E96ADB88-0506-47D3-B84D-132823E03529}" destId="{C33091A1-9709-430F-A8A8-8F747AD92011}" srcOrd="0" destOrd="0" parTransId="{105876AE-AA91-4E2C-9C28-B7C66C3E50E0}" sibTransId="{206AFCF9-16C6-4865-9AEB-D892898AF271}"/>
    <dgm:cxn modelId="{82BE1939-8287-4097-9A4A-228F734DF1C1}" type="presParOf" srcId="{18918B56-04A7-4DDB-B58B-EC3360BA26F0}" destId="{132AC8FF-9B7C-4AA7-8461-130BBEF8F867}" srcOrd="0" destOrd="0" presId="urn:microsoft.com/office/officeart/2005/8/layout/orgChart1"/>
    <dgm:cxn modelId="{09AABCD8-1698-4E79-97AD-8F64D9ABCE78}" type="presParOf" srcId="{132AC8FF-9B7C-4AA7-8461-130BBEF8F867}" destId="{CD816EDA-5B2F-4286-90E1-42CF2C6D5525}" srcOrd="0" destOrd="0" presId="urn:microsoft.com/office/officeart/2005/8/layout/orgChart1"/>
    <dgm:cxn modelId="{2FC1556D-BC4F-4841-813F-70E23F32837D}" type="presParOf" srcId="{CD816EDA-5B2F-4286-90E1-42CF2C6D5525}" destId="{DF97B09F-8E90-4F55-AF83-B344E61BDF8B}" srcOrd="0" destOrd="0" presId="urn:microsoft.com/office/officeart/2005/8/layout/orgChart1"/>
    <dgm:cxn modelId="{28803C8C-AEC7-4C27-9103-B5BD92C0154D}" type="presParOf" srcId="{CD816EDA-5B2F-4286-90E1-42CF2C6D5525}" destId="{75631BC4-857D-47E5-B7A9-ECAD305EFF1E}" srcOrd="1" destOrd="0" presId="urn:microsoft.com/office/officeart/2005/8/layout/orgChart1"/>
    <dgm:cxn modelId="{5511A857-9DBD-4140-998C-1F97DE564941}" type="presParOf" srcId="{132AC8FF-9B7C-4AA7-8461-130BBEF8F867}" destId="{8DAF7915-F662-4E73-8328-8761F980DADD}" srcOrd="1" destOrd="0" presId="urn:microsoft.com/office/officeart/2005/8/layout/orgChart1"/>
    <dgm:cxn modelId="{2B3EA3A3-9171-4658-866A-FE5F9149AFFB}" type="presParOf" srcId="{8DAF7915-F662-4E73-8328-8761F980DADD}" destId="{6C922CBA-2E93-45B8-83E3-29C4CAC0A725}" srcOrd="0" destOrd="0" presId="urn:microsoft.com/office/officeart/2005/8/layout/orgChart1"/>
    <dgm:cxn modelId="{0E521789-3B35-4295-A615-52ECAC7D1103}" type="presParOf" srcId="{8DAF7915-F662-4E73-8328-8761F980DADD}" destId="{67D3E338-2137-4A9F-96F5-04B8E2CD8A8F}" srcOrd="1" destOrd="0" presId="urn:microsoft.com/office/officeart/2005/8/layout/orgChart1"/>
    <dgm:cxn modelId="{AD711B2E-CA97-41BA-9207-D992B19B1BAB}" type="presParOf" srcId="{67D3E338-2137-4A9F-96F5-04B8E2CD8A8F}" destId="{6B2A54D2-4E18-4AF6-B9DA-C462C00D4B6F}" srcOrd="0" destOrd="0" presId="urn:microsoft.com/office/officeart/2005/8/layout/orgChart1"/>
    <dgm:cxn modelId="{195DA7F3-747B-48F8-8736-82036379976F}" type="presParOf" srcId="{6B2A54D2-4E18-4AF6-B9DA-C462C00D4B6F}" destId="{FAC4EC80-CE99-4599-93DE-D71A56616BEC}" srcOrd="0" destOrd="0" presId="urn:microsoft.com/office/officeart/2005/8/layout/orgChart1"/>
    <dgm:cxn modelId="{975A26CF-DA82-45E3-8F4D-E84C8903CBAF}" type="presParOf" srcId="{6B2A54D2-4E18-4AF6-B9DA-C462C00D4B6F}" destId="{81145FAE-2D30-478A-954A-A2A9F9BF9DE3}" srcOrd="1" destOrd="0" presId="urn:microsoft.com/office/officeart/2005/8/layout/orgChart1"/>
    <dgm:cxn modelId="{1E02B819-B441-43CC-BE94-4239F323DE89}" type="presParOf" srcId="{67D3E338-2137-4A9F-96F5-04B8E2CD8A8F}" destId="{70381AE0-C66C-444B-9449-A5CBD876CF80}" srcOrd="1" destOrd="0" presId="urn:microsoft.com/office/officeart/2005/8/layout/orgChart1"/>
    <dgm:cxn modelId="{EEA591B0-9281-4AF6-9B2B-CD42511F013D}" type="presParOf" srcId="{70381AE0-C66C-444B-9449-A5CBD876CF80}" destId="{D4617948-D672-4886-8324-C494F89083EF}" srcOrd="0" destOrd="0" presId="urn:microsoft.com/office/officeart/2005/8/layout/orgChart1"/>
    <dgm:cxn modelId="{378A814E-02E7-49FE-8746-22C5D4D3813F}" type="presParOf" srcId="{70381AE0-C66C-444B-9449-A5CBD876CF80}" destId="{4CE313A2-541A-46BB-8A9B-15FA3556AE08}" srcOrd="1" destOrd="0" presId="urn:microsoft.com/office/officeart/2005/8/layout/orgChart1"/>
    <dgm:cxn modelId="{97E5BD8A-C3B8-4606-9230-FCF7CB22C051}" type="presParOf" srcId="{4CE313A2-541A-46BB-8A9B-15FA3556AE08}" destId="{B2980925-41AA-443C-8D1B-8F9FEF42A8BF}" srcOrd="0" destOrd="0" presId="urn:microsoft.com/office/officeart/2005/8/layout/orgChart1"/>
    <dgm:cxn modelId="{E6F25ADC-5C32-4701-AED6-B9D67261CE6B}" type="presParOf" srcId="{B2980925-41AA-443C-8D1B-8F9FEF42A8BF}" destId="{BA7611B1-43A2-4815-8454-C0F4DB4B7588}" srcOrd="0" destOrd="0" presId="urn:microsoft.com/office/officeart/2005/8/layout/orgChart1"/>
    <dgm:cxn modelId="{ADBE3947-3E14-4007-872C-1FBA62FF56AB}" type="presParOf" srcId="{B2980925-41AA-443C-8D1B-8F9FEF42A8BF}" destId="{8F5D45E0-DCFF-4750-88DC-B079E319D1B4}" srcOrd="1" destOrd="0" presId="urn:microsoft.com/office/officeart/2005/8/layout/orgChart1"/>
    <dgm:cxn modelId="{FC2B64FE-62A5-4948-89E0-0957F5EAF090}" type="presParOf" srcId="{4CE313A2-541A-46BB-8A9B-15FA3556AE08}" destId="{BD26C1CA-B3AB-4D51-AB2D-0328BE84F1F5}" srcOrd="1" destOrd="0" presId="urn:microsoft.com/office/officeart/2005/8/layout/orgChart1"/>
    <dgm:cxn modelId="{250EDB1B-89CE-42FD-8BE9-CF262F93A352}" type="presParOf" srcId="{4CE313A2-541A-46BB-8A9B-15FA3556AE08}" destId="{3110193E-87FB-4B1C-AB3C-5048FE9ED529}" srcOrd="2" destOrd="0" presId="urn:microsoft.com/office/officeart/2005/8/layout/orgChart1"/>
    <dgm:cxn modelId="{28FF67B3-AFEC-4292-9FE5-02BC0B3EC68F}" type="presParOf" srcId="{70381AE0-C66C-444B-9449-A5CBD876CF80}" destId="{ED4EF95F-03F9-4BDA-96EE-A07199D7B26D}" srcOrd="2" destOrd="0" presId="urn:microsoft.com/office/officeart/2005/8/layout/orgChart1"/>
    <dgm:cxn modelId="{2E51D555-0B44-437D-BACA-4B14431F216A}" type="presParOf" srcId="{70381AE0-C66C-444B-9449-A5CBD876CF80}" destId="{1D4600D0-66B6-4729-A1FB-9F4F13197835}" srcOrd="3" destOrd="0" presId="urn:microsoft.com/office/officeart/2005/8/layout/orgChart1"/>
    <dgm:cxn modelId="{F31ED9F1-0E0B-488E-B636-CE49770799A5}" type="presParOf" srcId="{1D4600D0-66B6-4729-A1FB-9F4F13197835}" destId="{911DF070-188A-44AF-9D8E-E309CAF1A542}" srcOrd="0" destOrd="0" presId="urn:microsoft.com/office/officeart/2005/8/layout/orgChart1"/>
    <dgm:cxn modelId="{4574B07B-BC13-4B15-9716-20BDBCC0E76A}" type="presParOf" srcId="{911DF070-188A-44AF-9D8E-E309CAF1A542}" destId="{47FB3DA3-AE02-4AA6-A5AC-8A0C71160CF2}" srcOrd="0" destOrd="0" presId="urn:microsoft.com/office/officeart/2005/8/layout/orgChart1"/>
    <dgm:cxn modelId="{4E815050-D707-44B3-94AA-1E01CBEE9B41}" type="presParOf" srcId="{911DF070-188A-44AF-9D8E-E309CAF1A542}" destId="{A27978AB-6373-4352-8688-39876AC3E16A}" srcOrd="1" destOrd="0" presId="urn:microsoft.com/office/officeart/2005/8/layout/orgChart1"/>
    <dgm:cxn modelId="{B0400CBD-BBA0-469A-90A4-FF72818A85AB}" type="presParOf" srcId="{1D4600D0-66B6-4729-A1FB-9F4F13197835}" destId="{E3AEF25F-B110-4145-A598-99E4ADF9BF02}" srcOrd="1" destOrd="0" presId="urn:microsoft.com/office/officeart/2005/8/layout/orgChart1"/>
    <dgm:cxn modelId="{9646833D-CC14-4A3A-A09D-251530AEEC72}" type="presParOf" srcId="{1D4600D0-66B6-4729-A1FB-9F4F13197835}" destId="{01BE7AFC-3D7F-43AF-ADF0-0F9626640D53}" srcOrd="2" destOrd="0" presId="urn:microsoft.com/office/officeart/2005/8/layout/orgChart1"/>
    <dgm:cxn modelId="{6F9E59FF-8D69-41EE-BE49-5A9872E83D37}" type="presParOf" srcId="{70381AE0-C66C-444B-9449-A5CBD876CF80}" destId="{68F91A17-6856-4FBA-A416-498D1D0BD909}" srcOrd="4" destOrd="0" presId="urn:microsoft.com/office/officeart/2005/8/layout/orgChart1"/>
    <dgm:cxn modelId="{38AD5568-C6B7-4AB0-B84C-A0AA5BA3D0E8}" type="presParOf" srcId="{70381AE0-C66C-444B-9449-A5CBD876CF80}" destId="{097329BB-DA4F-4008-AF66-EA6935B1CD37}" srcOrd="5" destOrd="0" presId="urn:microsoft.com/office/officeart/2005/8/layout/orgChart1"/>
    <dgm:cxn modelId="{3F42B4A6-FA2A-41B4-A33D-1E74E5DCE934}" type="presParOf" srcId="{097329BB-DA4F-4008-AF66-EA6935B1CD37}" destId="{97FE7A79-E900-4DD4-9222-644984465E9F}" srcOrd="0" destOrd="0" presId="urn:microsoft.com/office/officeart/2005/8/layout/orgChart1"/>
    <dgm:cxn modelId="{1310E287-72E2-41F2-ADA7-33978ABE6686}" type="presParOf" srcId="{97FE7A79-E900-4DD4-9222-644984465E9F}" destId="{C6DBEFB6-9024-421E-8C33-05EC8C55461E}" srcOrd="0" destOrd="0" presId="urn:microsoft.com/office/officeart/2005/8/layout/orgChart1"/>
    <dgm:cxn modelId="{5C713057-1FC3-4DA8-BAF5-A4C16BAFA58B}" type="presParOf" srcId="{97FE7A79-E900-4DD4-9222-644984465E9F}" destId="{1E659727-51B9-4528-A52C-C63A46BD37AA}" srcOrd="1" destOrd="0" presId="urn:microsoft.com/office/officeart/2005/8/layout/orgChart1"/>
    <dgm:cxn modelId="{71048C90-DEDA-4951-B279-0E61398D29EB}" type="presParOf" srcId="{097329BB-DA4F-4008-AF66-EA6935B1CD37}" destId="{91CF0C6B-5191-44B7-9D50-9B113833C4EA}" srcOrd="1" destOrd="0" presId="urn:microsoft.com/office/officeart/2005/8/layout/orgChart1"/>
    <dgm:cxn modelId="{8A4908E1-2E7C-4746-B9C7-9B2F385D6D7B}" type="presParOf" srcId="{097329BB-DA4F-4008-AF66-EA6935B1CD37}" destId="{AD8F032C-DDC2-4FB4-A053-3EF5E687C63E}" srcOrd="2" destOrd="0" presId="urn:microsoft.com/office/officeart/2005/8/layout/orgChart1"/>
    <dgm:cxn modelId="{F952D2D1-AF23-4A5C-9D4C-B4AD2564CD35}" type="presParOf" srcId="{67D3E338-2137-4A9F-96F5-04B8E2CD8A8F}" destId="{F5A3C171-D6A1-4271-B1BA-7825856F4363}" srcOrd="2" destOrd="0" presId="urn:microsoft.com/office/officeart/2005/8/layout/orgChart1"/>
    <dgm:cxn modelId="{73A33292-DEF4-457D-8DB6-337327686A95}" type="presParOf" srcId="{132AC8FF-9B7C-4AA7-8461-130BBEF8F867}" destId="{F8F66CE5-AA78-466E-AABD-1105B1BC5844}"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F91A17-6856-4FBA-A416-498D1D0BD909}">
      <dsp:nvSpPr>
        <dsp:cNvPr id="0" name=""/>
        <dsp:cNvSpPr/>
      </dsp:nvSpPr>
      <dsp:spPr>
        <a:xfrm>
          <a:off x="3962400" y="2769067"/>
          <a:ext cx="2897410" cy="414954"/>
        </a:xfrm>
        <a:custGeom>
          <a:avLst/>
          <a:gdLst/>
          <a:ahLst/>
          <a:cxnLst/>
          <a:rect l="0" t="0" r="0" b="0"/>
          <a:pathLst>
            <a:path>
              <a:moveTo>
                <a:pt x="0" y="0"/>
              </a:moveTo>
              <a:lnTo>
                <a:pt x="0" y="191488"/>
              </a:lnTo>
              <a:lnTo>
                <a:pt x="2897410" y="191488"/>
              </a:lnTo>
              <a:lnTo>
                <a:pt x="2897410" y="4149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ED4EF95F-03F9-4BDA-96EE-A07199D7B26D}">
      <dsp:nvSpPr>
        <dsp:cNvPr id="0" name=""/>
        <dsp:cNvSpPr/>
      </dsp:nvSpPr>
      <dsp:spPr>
        <a:xfrm>
          <a:off x="3916679" y="2769067"/>
          <a:ext cx="91440" cy="414954"/>
        </a:xfrm>
        <a:custGeom>
          <a:avLst/>
          <a:gdLst/>
          <a:ahLst/>
          <a:cxnLst/>
          <a:rect l="0" t="0" r="0" b="0"/>
          <a:pathLst>
            <a:path>
              <a:moveTo>
                <a:pt x="45720" y="0"/>
              </a:moveTo>
              <a:lnTo>
                <a:pt x="45720" y="4149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D4617948-D672-4886-8324-C494F89083EF}">
      <dsp:nvSpPr>
        <dsp:cNvPr id="0" name=""/>
        <dsp:cNvSpPr/>
      </dsp:nvSpPr>
      <dsp:spPr>
        <a:xfrm>
          <a:off x="1064989" y="2769067"/>
          <a:ext cx="2897410" cy="414954"/>
        </a:xfrm>
        <a:custGeom>
          <a:avLst/>
          <a:gdLst/>
          <a:ahLst/>
          <a:cxnLst/>
          <a:rect l="0" t="0" r="0" b="0"/>
          <a:pathLst>
            <a:path>
              <a:moveTo>
                <a:pt x="2897410" y="0"/>
              </a:moveTo>
              <a:lnTo>
                <a:pt x="2897410" y="191488"/>
              </a:lnTo>
              <a:lnTo>
                <a:pt x="0" y="191488"/>
              </a:lnTo>
              <a:lnTo>
                <a:pt x="0" y="4149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6C922CBA-2E93-45B8-83E3-29C4CAC0A725}">
      <dsp:nvSpPr>
        <dsp:cNvPr id="0" name=""/>
        <dsp:cNvSpPr/>
      </dsp:nvSpPr>
      <dsp:spPr>
        <a:xfrm>
          <a:off x="3916679" y="1473659"/>
          <a:ext cx="91440" cy="231286"/>
        </a:xfrm>
        <a:custGeom>
          <a:avLst/>
          <a:gdLst/>
          <a:ahLst/>
          <a:cxnLst/>
          <a:rect l="0" t="0" r="0" b="0"/>
          <a:pathLst>
            <a:path>
              <a:moveTo>
                <a:pt x="45720" y="0"/>
              </a:moveTo>
              <a:lnTo>
                <a:pt x="45720" y="231286"/>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F97B09F-8E90-4F55-AF83-B344E61BDF8B}">
      <dsp:nvSpPr>
        <dsp:cNvPr id="0" name=""/>
        <dsp:cNvSpPr/>
      </dsp:nvSpPr>
      <dsp:spPr>
        <a:xfrm>
          <a:off x="2898278" y="409538"/>
          <a:ext cx="2128242" cy="1064121"/>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cap="all" baseline="0" dirty="0" smtClean="0">
              <a:solidFill>
                <a:schemeClr val="tx1"/>
              </a:solidFill>
              <a:latin typeface="Franklin Gothic Medium" panose="020B0603020102020204" pitchFamily="34" charset="0"/>
            </a:rPr>
            <a:t>Chief of Staff</a:t>
          </a:r>
          <a:endParaRPr lang="en-US" sz="2500" kern="1200" cap="all" baseline="0" dirty="0">
            <a:solidFill>
              <a:schemeClr val="tx1"/>
            </a:solidFill>
            <a:latin typeface="Franklin Gothic Medium" panose="020B0603020102020204" pitchFamily="34" charset="0"/>
          </a:endParaRPr>
        </a:p>
      </dsp:txBody>
      <dsp:txXfrm>
        <a:off x="2898278" y="409538"/>
        <a:ext cx="2128242" cy="1064121"/>
      </dsp:txXfrm>
    </dsp:sp>
    <dsp:sp modelId="{FAC4EC80-CE99-4599-93DE-D71A56616BEC}">
      <dsp:nvSpPr>
        <dsp:cNvPr id="0" name=""/>
        <dsp:cNvSpPr/>
      </dsp:nvSpPr>
      <dsp:spPr>
        <a:xfrm>
          <a:off x="2898278" y="1704946"/>
          <a:ext cx="2128242" cy="1064121"/>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baseline="0" dirty="0" smtClean="0">
              <a:solidFill>
                <a:schemeClr val="tx1"/>
              </a:solidFill>
              <a:latin typeface="Franklin Gothic Medium" panose="020B0603020102020204" pitchFamily="34" charset="0"/>
            </a:rPr>
            <a:t>Deputy Director</a:t>
          </a:r>
          <a:endParaRPr lang="en-US" sz="2500" kern="1200" baseline="0" dirty="0">
            <a:solidFill>
              <a:schemeClr val="tx1"/>
            </a:solidFill>
            <a:latin typeface="Franklin Gothic Medium" panose="020B0603020102020204" pitchFamily="34" charset="0"/>
          </a:endParaRPr>
        </a:p>
      </dsp:txBody>
      <dsp:txXfrm>
        <a:off x="2898278" y="1704946"/>
        <a:ext cx="2128242" cy="1064121"/>
      </dsp:txXfrm>
    </dsp:sp>
    <dsp:sp modelId="{BA7611B1-43A2-4815-8454-C0F4DB4B7588}">
      <dsp:nvSpPr>
        <dsp:cNvPr id="0" name=""/>
        <dsp:cNvSpPr/>
      </dsp:nvSpPr>
      <dsp:spPr>
        <a:xfrm>
          <a:off x="868" y="3184021"/>
          <a:ext cx="2128242" cy="1302260"/>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baseline="0" dirty="0" smtClean="0">
              <a:solidFill>
                <a:schemeClr val="tx1"/>
              </a:solidFill>
              <a:latin typeface="Franklin Gothic Medium" panose="020B0603020102020204" pitchFamily="34" charset="0"/>
            </a:rPr>
            <a:t>Equal Opportunity</a:t>
          </a:r>
          <a:endParaRPr lang="en-US" sz="2500" kern="1200" baseline="0" dirty="0">
            <a:solidFill>
              <a:schemeClr val="tx1"/>
            </a:solidFill>
            <a:latin typeface="Franklin Gothic Medium" panose="020B0603020102020204" pitchFamily="34" charset="0"/>
          </a:endParaRPr>
        </a:p>
      </dsp:txBody>
      <dsp:txXfrm>
        <a:off x="868" y="3184021"/>
        <a:ext cx="2128242" cy="1302260"/>
      </dsp:txXfrm>
    </dsp:sp>
    <dsp:sp modelId="{47FB3DA3-AE02-4AA6-A5AC-8A0C71160CF2}">
      <dsp:nvSpPr>
        <dsp:cNvPr id="0" name=""/>
        <dsp:cNvSpPr/>
      </dsp:nvSpPr>
      <dsp:spPr>
        <a:xfrm>
          <a:off x="2576041" y="3184021"/>
          <a:ext cx="2772716" cy="1269507"/>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baseline="0" dirty="0" smtClean="0">
              <a:solidFill>
                <a:schemeClr val="tx1"/>
              </a:solidFill>
              <a:latin typeface="Franklin Gothic Medium" panose="020B0603020102020204" pitchFamily="34" charset="0"/>
            </a:rPr>
            <a:t>Small &amp; Disadvantaged Business Enterprise</a:t>
          </a:r>
          <a:endParaRPr lang="en-US" sz="2500" kern="1200" baseline="0" dirty="0">
            <a:solidFill>
              <a:schemeClr val="tx1"/>
            </a:solidFill>
            <a:latin typeface="Franklin Gothic Medium" panose="020B0603020102020204" pitchFamily="34" charset="0"/>
          </a:endParaRPr>
        </a:p>
      </dsp:txBody>
      <dsp:txXfrm>
        <a:off x="2576041" y="3184021"/>
        <a:ext cx="2772716" cy="1269507"/>
      </dsp:txXfrm>
    </dsp:sp>
    <dsp:sp modelId="{C6DBEFB6-9024-421E-8C33-05EC8C55461E}">
      <dsp:nvSpPr>
        <dsp:cNvPr id="0" name=""/>
        <dsp:cNvSpPr/>
      </dsp:nvSpPr>
      <dsp:spPr>
        <a:xfrm>
          <a:off x="5795689" y="3184021"/>
          <a:ext cx="2128242" cy="1273678"/>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baseline="0" dirty="0" smtClean="0">
              <a:solidFill>
                <a:schemeClr val="tx1"/>
              </a:solidFill>
              <a:latin typeface="Franklin Gothic Medium" panose="020B0603020102020204" pitchFamily="34" charset="0"/>
            </a:rPr>
            <a:t>Outreach</a:t>
          </a:r>
          <a:endParaRPr lang="en-US" sz="2500" kern="1200" baseline="0" dirty="0">
            <a:solidFill>
              <a:schemeClr val="tx1"/>
            </a:solidFill>
            <a:latin typeface="Franklin Gothic Medium" panose="020B0603020102020204" pitchFamily="34" charset="0"/>
          </a:endParaRPr>
        </a:p>
      </dsp:txBody>
      <dsp:txXfrm>
        <a:off x="5795689" y="3184021"/>
        <a:ext cx="2128242" cy="127367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159FC4-F77F-4B5B-A169-547FC7CEE165}" type="datetimeFigureOut">
              <a:rPr lang="en-US" smtClean="0"/>
              <a:t>3/10/2016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C32B36-A00F-4A46-9A60-73FD3B2FEB50}" type="slidenum">
              <a:rPr lang="en-US" smtClean="0"/>
              <a:t>‹#›</a:t>
            </a:fld>
            <a:endParaRPr lang="en-US" dirty="0"/>
          </a:p>
        </p:txBody>
      </p:sp>
    </p:spTree>
    <p:extLst>
      <p:ext uri="{BB962C8B-B14F-4D97-AF65-F5344CB8AC3E}">
        <p14:creationId xmlns:p14="http://schemas.microsoft.com/office/powerpoint/2010/main" val="3458471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transportation.ohio.gov/crl/"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1</a:t>
            </a:fld>
            <a:endParaRPr lang="en-US" dirty="0"/>
          </a:p>
        </p:txBody>
      </p:sp>
    </p:spTree>
    <p:extLst>
      <p:ext uri="{BB962C8B-B14F-4D97-AF65-F5344CB8AC3E}">
        <p14:creationId xmlns:p14="http://schemas.microsoft.com/office/powerpoint/2010/main" val="3444709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C32B36-A00F-4A46-9A60-73FD3B2FEB50}" type="slidenum">
              <a:rPr lang="en-US" smtClean="0"/>
              <a:t>10</a:t>
            </a:fld>
            <a:endParaRPr lang="en-US" dirty="0"/>
          </a:p>
        </p:txBody>
      </p:sp>
    </p:spTree>
    <p:extLst>
      <p:ext uri="{BB962C8B-B14F-4D97-AF65-F5344CB8AC3E}">
        <p14:creationId xmlns:p14="http://schemas.microsoft.com/office/powerpoint/2010/main" val="3883500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Manages the communications for the Division</a:t>
            </a:r>
          </a:p>
          <a:p>
            <a:endParaRPr lang="en-US" dirty="0" smtClean="0"/>
          </a:p>
          <a:p>
            <a:r>
              <a:rPr lang="en-US" dirty="0" smtClean="0"/>
              <a:t>How</a:t>
            </a:r>
            <a:r>
              <a:rPr lang="en-US" baseline="0" dirty="0" smtClean="0"/>
              <a:t> do you fit in?</a:t>
            </a:r>
          </a:p>
          <a:p>
            <a:endParaRPr lang="en-US" baseline="0" dirty="0" smtClean="0"/>
          </a:p>
          <a:p>
            <a:r>
              <a:rPr lang="en-US" baseline="0" dirty="0" smtClean="0"/>
              <a:t>You are the SME’s for the projects and provide information on the types of work available for small and disadvantaged businesses that we can then communicate to the business community.</a:t>
            </a:r>
          </a:p>
          <a:p>
            <a:endParaRPr lang="en-US" baseline="0" dirty="0" smtClean="0"/>
          </a:p>
          <a:p>
            <a:r>
              <a:rPr lang="en-US" baseline="0" dirty="0" smtClean="0"/>
              <a:t>You also can provide assistance with workforce development by communicating with community leaders during project specific meetings. </a:t>
            </a:r>
          </a:p>
          <a:p>
            <a:endParaRPr lang="en-US" baseline="0" dirty="0" smtClean="0"/>
          </a:p>
          <a:p>
            <a:r>
              <a:rPr lang="en-US" baseline="0" dirty="0" smtClean="0"/>
              <a:t>You are the front line of our relationships with DBE’s </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11</a:t>
            </a:fld>
            <a:endParaRPr lang="en-US"/>
          </a:p>
        </p:txBody>
      </p:sp>
    </p:spTree>
    <p:extLst>
      <p:ext uri="{BB962C8B-B14F-4D97-AF65-F5344CB8AC3E}">
        <p14:creationId xmlns:p14="http://schemas.microsoft.com/office/powerpoint/2010/main" val="939063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13</a:t>
            </a:fld>
            <a:endParaRPr lang="en-US" dirty="0"/>
          </a:p>
        </p:txBody>
      </p:sp>
    </p:spTree>
    <p:extLst>
      <p:ext uri="{BB962C8B-B14F-4D97-AF65-F5344CB8AC3E}">
        <p14:creationId xmlns:p14="http://schemas.microsoft.com/office/powerpoint/2010/main" val="2573706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office of Small and Disadvantaged Business Enterprise handles all aspects of DBE and SBE certification, Contractor Compliance, we have 13 contractor compliance officers housed in our districts who monitor our projects to ensure CUF and proper payment, etc., and OSDBE also sets goals for our projects.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old Proposal Note 13 allowed the awarded bidder to submit</a:t>
            </a:r>
            <a:r>
              <a:rPr lang="en-US" sz="1200" kern="1200" baseline="0" dirty="0" smtClean="0">
                <a:solidFill>
                  <a:schemeClr val="tx1"/>
                </a:solidFill>
                <a:effectLst/>
                <a:latin typeface="+mn-lt"/>
                <a:ea typeface="+mn-ea"/>
                <a:cs typeface="+mn-cs"/>
              </a:rPr>
              <a:t> their DBE information after award but before signing the contract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With the</a:t>
            </a:r>
            <a:r>
              <a:rPr lang="en-US" sz="1200" kern="1200" baseline="0" dirty="0" smtClean="0">
                <a:solidFill>
                  <a:schemeClr val="tx1"/>
                </a:solidFill>
                <a:effectLst/>
                <a:latin typeface="+mn-lt"/>
                <a:ea typeface="+mn-ea"/>
                <a:cs typeface="+mn-cs"/>
              </a:rPr>
              <a:t> new Proposal Note 13 bi</a:t>
            </a:r>
            <a:r>
              <a:rPr lang="en-US" sz="1200" kern="1200" dirty="0" smtClean="0">
                <a:solidFill>
                  <a:schemeClr val="tx1"/>
                </a:solidFill>
                <a:effectLst/>
                <a:latin typeface="+mn-lt"/>
                <a:ea typeface="+mn-ea"/>
                <a:cs typeface="+mn-cs"/>
              </a:rPr>
              <a:t>dders shall submit a </a:t>
            </a:r>
            <a:r>
              <a:rPr lang="en-US" sz="1200" b="1" kern="1200" dirty="0" smtClean="0">
                <a:solidFill>
                  <a:schemeClr val="tx1"/>
                </a:solidFill>
                <a:effectLst/>
                <a:latin typeface="+mn-lt"/>
                <a:ea typeface="+mn-ea"/>
                <a:cs typeface="+mn-cs"/>
              </a:rPr>
              <a:t>DBE Utilization Plan </a:t>
            </a:r>
            <a:r>
              <a:rPr lang="en-US" sz="1200" kern="1200" dirty="0" smtClean="0">
                <a:solidFill>
                  <a:schemeClr val="tx1"/>
                </a:solidFill>
                <a:effectLst/>
                <a:latin typeface="+mn-lt"/>
                <a:ea typeface="+mn-ea"/>
                <a:cs typeface="+mn-cs"/>
              </a:rPr>
              <a:t>at the time of bid setting forth specific information demonstrating how the Bidder will achieve the DBE goal.</a:t>
            </a:r>
          </a:p>
          <a:p>
            <a:r>
              <a:rPr lang="en-US" sz="1200" kern="1200" dirty="0" smtClean="0">
                <a:solidFill>
                  <a:schemeClr val="tx1"/>
                </a:solidFill>
                <a:effectLst/>
                <a:latin typeface="+mn-lt"/>
                <a:ea typeface="+mn-ea"/>
                <a:cs typeface="+mn-cs"/>
              </a:rPr>
              <a:t> </a:t>
            </a:r>
          </a:p>
          <a:p>
            <a:pPr lvl="0"/>
            <a:r>
              <a:rPr lang="en-US" sz="1200" b="0" kern="1200" dirty="0" smtClean="0">
                <a:solidFill>
                  <a:schemeClr val="tx1"/>
                </a:solidFill>
                <a:effectLst/>
                <a:latin typeface="+mn-lt"/>
                <a:ea typeface="+mn-ea"/>
                <a:cs typeface="+mn-cs"/>
              </a:rPr>
              <a:t>Five</a:t>
            </a:r>
            <a:r>
              <a:rPr lang="en-US" sz="1200" b="0" kern="1200" baseline="0" dirty="0" smtClean="0">
                <a:solidFill>
                  <a:schemeClr val="tx1"/>
                </a:solidFill>
                <a:effectLst/>
                <a:latin typeface="+mn-lt"/>
                <a:ea typeface="+mn-ea"/>
                <a:cs typeface="+mn-cs"/>
              </a:rPr>
              <a:t> days after bid, </a:t>
            </a:r>
            <a:r>
              <a:rPr lang="en-US" sz="1200" b="1" kern="1200" baseline="0" dirty="0" smtClean="0">
                <a:solidFill>
                  <a:schemeClr val="tx1"/>
                </a:solidFill>
                <a:effectLst/>
                <a:latin typeface="+mn-lt"/>
                <a:ea typeface="+mn-ea"/>
                <a:cs typeface="+mn-cs"/>
              </a:rPr>
              <a:t>DBE </a:t>
            </a:r>
            <a:r>
              <a:rPr lang="en-US" sz="1200" b="1" kern="1200" dirty="0" smtClean="0">
                <a:solidFill>
                  <a:schemeClr val="tx1"/>
                </a:solidFill>
                <a:effectLst/>
                <a:latin typeface="+mn-lt"/>
                <a:ea typeface="+mn-ea"/>
                <a:cs typeface="+mn-cs"/>
              </a:rPr>
              <a:t>Affirmations </a:t>
            </a:r>
            <a:r>
              <a:rPr lang="en-US" sz="1200" b="0" kern="1200" dirty="0" smtClean="0">
                <a:solidFill>
                  <a:schemeClr val="tx1"/>
                </a:solidFill>
                <a:effectLst/>
                <a:latin typeface="Arial" panose="020B0604020202020204" pitchFamily="34" charset="0"/>
                <a:ea typeface="+mn-ea"/>
                <a:cs typeface="+mn-cs"/>
              </a:rPr>
              <a:t>are</a:t>
            </a:r>
            <a:r>
              <a:rPr lang="en-US" sz="1200" b="0" kern="1200" baseline="0" dirty="0" smtClean="0">
                <a:solidFill>
                  <a:schemeClr val="tx1"/>
                </a:solidFill>
                <a:effectLst/>
                <a:latin typeface="Arial" panose="020B0604020202020204" pitchFamily="34" charset="0"/>
                <a:ea typeface="+mn-ea"/>
                <a:cs typeface="+mn-cs"/>
              </a:rPr>
              <a:t> required from the A</a:t>
            </a:r>
            <a:r>
              <a:rPr lang="en-US" sz="1200" dirty="0" smtClean="0">
                <a:effectLst/>
                <a:latin typeface="Arial" panose="020B0604020202020204" pitchFamily="34" charset="0"/>
                <a:ea typeface="Times New Roman" panose="02020603050405020304" pitchFamily="18" charset="0"/>
              </a:rPr>
              <a:t>pparent Low Bidder.  The affirmations are signed by the Prime and the DBE</a:t>
            </a:r>
            <a:r>
              <a:rPr lang="en-US" sz="1200" baseline="0" dirty="0" smtClean="0">
                <a:effectLst/>
                <a:latin typeface="Arial" panose="020B0604020202020204" pitchFamily="34" charset="0"/>
                <a:ea typeface="Times New Roman" panose="02020603050405020304" pitchFamily="18" charset="0"/>
              </a:rPr>
              <a:t>.</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15</a:t>
            </a:fld>
            <a:endParaRPr lang="en-US" dirty="0"/>
          </a:p>
        </p:txBody>
      </p:sp>
    </p:spTree>
    <p:extLst>
      <p:ext uri="{BB962C8B-B14F-4D97-AF65-F5344CB8AC3E}">
        <p14:creationId xmlns:p14="http://schemas.microsoft.com/office/powerpoint/2010/main" val="1693376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event that the DBE contract goal established by ODOT is not met, the </a:t>
            </a:r>
            <a:r>
              <a:rPr lang="en-US" sz="1200" b="1" kern="1200" dirty="0" smtClean="0">
                <a:solidFill>
                  <a:schemeClr val="tx1"/>
                </a:solidFill>
                <a:effectLst/>
                <a:latin typeface="+mn-lt"/>
                <a:ea typeface="+mn-ea"/>
                <a:cs typeface="+mn-cs"/>
              </a:rPr>
              <a:t>Apparent Low Bidder shall demonstrate that it made adequate good faith efforts </a:t>
            </a:r>
            <a:r>
              <a:rPr lang="en-US" sz="1200" kern="1200" dirty="0" smtClean="0">
                <a:solidFill>
                  <a:schemeClr val="tx1"/>
                </a:solidFill>
                <a:effectLst/>
                <a:latin typeface="+mn-lt"/>
                <a:ea typeface="+mn-ea"/>
                <a:cs typeface="+mn-cs"/>
              </a:rPr>
              <a:t>to meet the goal, even though it did not succeed in obtaining enough DBE participation to do so.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ODOT shall utilize the guidance set forth in 49 CFR §26.53 Appendix A in determining whether the Bidder has made adequate good faith efforts to meet the goal.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16</a:t>
            </a:fld>
            <a:endParaRPr lang="en-US" dirty="0"/>
          </a:p>
        </p:txBody>
      </p:sp>
    </p:spTree>
    <p:extLst>
      <p:ext uri="{BB962C8B-B14F-4D97-AF65-F5344CB8AC3E}">
        <p14:creationId xmlns:p14="http://schemas.microsoft.com/office/powerpoint/2010/main" val="2524510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ODOT will review the GFE documentation and issue a written determination on whether adequate GFEs have been demonstrated prior to contract award. In the event that ODOT determines that the Apparent Low Bidder has failed to demonstrate adequate GFEs to meet the goal, the Apparent Low Bidder will have an opportunity for administrative reconsideration prior to the contract being awarded.</a:t>
            </a:r>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17</a:t>
            </a:fld>
            <a:endParaRPr lang="en-US" dirty="0"/>
          </a:p>
        </p:txBody>
      </p:sp>
    </p:spTree>
    <p:extLst>
      <p:ext uri="{BB962C8B-B14F-4D97-AF65-F5344CB8AC3E}">
        <p14:creationId xmlns:p14="http://schemas.microsoft.com/office/powerpoint/2010/main" val="36516167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By submitting a DBE Utilization Plan, the Bidder is committing to use the DBE firms identified in the plan.  The Apparent Low Bidder/Awarded Contractor shall utilize the specific DBEs listed in the DBE Utilization Plan to perform the work and supply the materials for which each is listed unless the Apparent Low Bidder/Awarded Contractor obtains written consent as provided in this paragraph. In order to request termination or substitution of a DBE firm, the Apparent Low Bidder/Awarded </a:t>
            </a:r>
            <a:r>
              <a:rPr lang="en-US" sz="1200" b="1" kern="1200" dirty="0" smtClean="0">
                <a:solidFill>
                  <a:schemeClr val="tx1"/>
                </a:solidFill>
                <a:effectLst/>
                <a:latin typeface="+mn-lt"/>
                <a:ea typeface="+mn-ea"/>
                <a:cs typeface="+mn-cs"/>
              </a:rPr>
              <a:t>Contractor shall utilize the Request to Terminate/Substitute DBE Form </a:t>
            </a:r>
            <a:r>
              <a:rPr lang="en-US" sz="1200" kern="1200" dirty="0" smtClean="0">
                <a:solidFill>
                  <a:schemeClr val="tx1"/>
                </a:solidFill>
                <a:effectLst/>
                <a:latin typeface="+mn-lt"/>
                <a:ea typeface="+mn-ea"/>
                <a:cs typeface="+mn-cs"/>
              </a:rPr>
              <a:t>located at </a:t>
            </a:r>
            <a:r>
              <a:rPr lang="en-US" sz="1200" u="sng" kern="1200" dirty="0" smtClean="0">
                <a:solidFill>
                  <a:schemeClr val="tx1"/>
                </a:solidFill>
                <a:effectLst/>
                <a:latin typeface="+mn-lt"/>
                <a:ea typeface="+mn-ea"/>
                <a:cs typeface="+mn-cs"/>
                <a:hlinkClick r:id="rId3"/>
              </a:rPr>
              <a:t>http://transportation.ohio.gov/crl/</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termination/replacement procedure </a:t>
            </a:r>
            <a:r>
              <a:rPr lang="en-US" sz="1200" b="1" kern="1200" dirty="0" smtClean="0">
                <a:solidFill>
                  <a:schemeClr val="tx1"/>
                </a:solidFill>
                <a:effectLst/>
                <a:latin typeface="+mn-lt"/>
                <a:ea typeface="+mn-ea"/>
                <a:cs typeface="+mn-cs"/>
              </a:rPr>
              <a:t>applies only to DBE firms or the amount of work being utilized to meet the goal</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Without ODOT’s written consent to terminate/replace a DBE firm being utilized to meet the goal, the Awarded Contractor shall not be entitled to any payment for DBE listed work or material unless it is performed or supplied by the listed DBE.</a:t>
            </a: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C32B36-A00F-4A46-9A60-73FD3B2FEB50}" type="slidenum">
              <a:rPr lang="en-US" smtClean="0"/>
              <a:t>18</a:t>
            </a:fld>
            <a:endParaRPr lang="en-US" dirty="0"/>
          </a:p>
        </p:txBody>
      </p:sp>
    </p:spTree>
    <p:extLst>
      <p:ext uri="{BB962C8B-B14F-4D97-AF65-F5344CB8AC3E}">
        <p14:creationId xmlns:p14="http://schemas.microsoft.com/office/powerpoint/2010/main" val="37620904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Awarded Contractor shall make available upon request a copy of all DBE subcontracts.  The Awarded Contractor shall ensure that all subcontracts or agreements </a:t>
            </a:r>
            <a:r>
              <a:rPr lang="en-US" sz="1200" b="1" kern="1200" dirty="0" smtClean="0">
                <a:solidFill>
                  <a:schemeClr val="tx1"/>
                </a:solidFill>
                <a:effectLst/>
                <a:latin typeface="+mn-lt"/>
                <a:ea typeface="+mn-ea"/>
                <a:cs typeface="+mn-cs"/>
              </a:rPr>
              <a:t>with DBEs require that the subcontract and all lower tier subcontractors be performed in accordance with this Proposal Note. </a:t>
            </a:r>
          </a:p>
          <a:p>
            <a:r>
              <a:rPr lang="en-US" sz="1200" kern="1200" dirty="0" smtClean="0">
                <a:solidFill>
                  <a:schemeClr val="tx1"/>
                </a:solidFill>
                <a:effectLst/>
                <a:latin typeface="+mn-lt"/>
                <a:ea typeface="+mn-ea"/>
                <a:cs typeface="+mn-cs"/>
              </a:rPr>
              <a:t>Approval of a DBE Utilization Plan does not ensure approval of C-92 Requests to Sublet nor does approval of a DBE Utilization Plan indicate that the DBE goal has been met.  </a:t>
            </a:r>
            <a:r>
              <a:rPr lang="en-US" sz="1200" b="1" kern="1200" dirty="0" smtClean="0">
                <a:solidFill>
                  <a:schemeClr val="tx1"/>
                </a:solidFill>
                <a:effectLst/>
                <a:latin typeface="+mn-lt"/>
                <a:ea typeface="+mn-ea"/>
                <a:cs typeface="+mn-cs"/>
              </a:rPr>
              <a:t>ODOT will monitor goal attainment throughout the life of the project</a:t>
            </a:r>
            <a:r>
              <a:rPr lang="en-US" sz="1200" kern="1200" dirty="0" smtClean="0">
                <a:solidFill>
                  <a:schemeClr val="tx1"/>
                </a:solidFill>
                <a:effectLst/>
                <a:latin typeface="+mn-lt"/>
                <a:ea typeface="+mn-ea"/>
                <a:cs typeface="+mn-cs"/>
              </a:rPr>
              <a:t>.  It is the </a:t>
            </a:r>
            <a:r>
              <a:rPr lang="en-US" sz="1200" b="1" kern="1200" dirty="0" smtClean="0">
                <a:solidFill>
                  <a:schemeClr val="tx1"/>
                </a:solidFill>
                <a:effectLst/>
                <a:latin typeface="+mn-lt"/>
                <a:ea typeface="+mn-ea"/>
                <a:cs typeface="+mn-cs"/>
              </a:rPr>
              <a:t>responsibility of the Awarded Contractor to advise ODOT of any changes to the DBE Utilization plan throughout the life of the project. </a:t>
            </a:r>
          </a:p>
          <a:p>
            <a:r>
              <a:rPr lang="en-US" sz="1200" b="1" kern="1200" dirty="0" smtClean="0">
                <a:solidFill>
                  <a:schemeClr val="tx1"/>
                </a:solidFill>
                <a:effectLst/>
                <a:latin typeface="+mn-lt"/>
                <a:ea typeface="+mn-ea"/>
                <a:cs typeface="+mn-cs"/>
              </a:rPr>
              <a:t> </a:t>
            </a:r>
          </a:p>
          <a:p>
            <a:endParaRPr lang="en-US" dirty="0" smtClean="0"/>
          </a:p>
          <a:p>
            <a:r>
              <a:rPr lang="en-US" dirty="0" smtClean="0"/>
              <a:t>Larry</a:t>
            </a:r>
            <a:r>
              <a:rPr lang="en-US" baseline="0" dirty="0" smtClean="0"/>
              <a:t> Brown, Contractor Compliance Liaison, handles all aspects of approving the commitments at bid time and goal attainment for the projects.  </a:t>
            </a:r>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19</a:t>
            </a:fld>
            <a:endParaRPr lang="en-US" dirty="0"/>
          </a:p>
        </p:txBody>
      </p:sp>
    </p:spTree>
    <p:extLst>
      <p:ext uri="{BB962C8B-B14F-4D97-AF65-F5344CB8AC3E}">
        <p14:creationId xmlns:p14="http://schemas.microsoft.com/office/powerpoint/2010/main" val="8756912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Factors to be considered in issuing sanctions include, but are not limited to:</a:t>
            </a:r>
          </a:p>
          <a:p>
            <a:r>
              <a:rPr lang="en-US" sz="1200" kern="1200" dirty="0" smtClean="0">
                <a:solidFill>
                  <a:schemeClr val="tx1"/>
                </a:solidFill>
                <a:effectLst/>
                <a:latin typeface="+mn-lt"/>
                <a:ea typeface="+mn-ea"/>
                <a:cs typeface="+mn-cs"/>
              </a:rPr>
              <a:t>1)   </a:t>
            </a:r>
            <a:r>
              <a:rPr lang="en-US" sz="1200" b="1" kern="1200" dirty="0" smtClean="0">
                <a:solidFill>
                  <a:schemeClr val="tx1"/>
                </a:solidFill>
                <a:effectLst/>
                <a:latin typeface="+mn-lt"/>
                <a:ea typeface="+mn-ea"/>
                <a:cs typeface="+mn-cs"/>
              </a:rPr>
              <a:t>The magnitude and the type of offense;</a:t>
            </a:r>
          </a:p>
          <a:p>
            <a:r>
              <a:rPr lang="en-US" sz="1200" b="1" kern="1200" dirty="0" smtClean="0">
                <a:solidFill>
                  <a:schemeClr val="tx1"/>
                </a:solidFill>
                <a:effectLst/>
                <a:latin typeface="+mn-lt"/>
                <a:ea typeface="+mn-ea"/>
                <a:cs typeface="+mn-cs"/>
              </a:rPr>
              <a:t>2)   The degree of the Contractor’s culpability;</a:t>
            </a:r>
          </a:p>
          <a:p>
            <a:r>
              <a:rPr lang="en-US" sz="1200" b="1" kern="1200" dirty="0" smtClean="0">
                <a:solidFill>
                  <a:schemeClr val="tx1"/>
                </a:solidFill>
                <a:effectLst/>
                <a:latin typeface="+mn-lt"/>
                <a:ea typeface="+mn-ea"/>
                <a:cs typeface="+mn-cs"/>
              </a:rPr>
              <a:t>3)   Any steps taken by the Contractor to rectify or mitigate the situation; </a:t>
            </a:r>
          </a:p>
          <a:p>
            <a:r>
              <a:rPr lang="en-US" sz="1200" b="1" kern="1200" dirty="0" smtClean="0">
                <a:solidFill>
                  <a:schemeClr val="tx1"/>
                </a:solidFill>
                <a:effectLst/>
                <a:latin typeface="+mn-lt"/>
                <a:ea typeface="+mn-ea"/>
                <a:cs typeface="+mn-cs"/>
              </a:rPr>
              <a:t>4)   The Contractor’s record of performance on other projects;</a:t>
            </a:r>
          </a:p>
          <a:p>
            <a:r>
              <a:rPr lang="en-US" sz="1200" b="1" kern="1200" dirty="0" smtClean="0">
                <a:solidFill>
                  <a:schemeClr val="tx1"/>
                </a:solidFill>
                <a:effectLst/>
                <a:latin typeface="+mn-lt"/>
                <a:ea typeface="+mn-ea"/>
                <a:cs typeface="+mn-cs"/>
              </a:rPr>
              <a:t>5)   Evidence that the Contractor falsified, misrepresented, or withheld information;</a:t>
            </a:r>
          </a:p>
          <a:p>
            <a:r>
              <a:rPr lang="en-US" sz="1200" b="1" kern="1200" dirty="0" smtClean="0">
                <a:solidFill>
                  <a:schemeClr val="tx1"/>
                </a:solidFill>
                <a:effectLst/>
                <a:latin typeface="+mn-lt"/>
                <a:ea typeface="+mn-ea"/>
                <a:cs typeface="+mn-cs"/>
              </a:rPr>
              <a:t>6)   Repeated failure to adhere to the requirements of this Proposal Note.</a:t>
            </a:r>
          </a:p>
          <a:p>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20</a:t>
            </a:fld>
            <a:endParaRPr lang="en-US" dirty="0"/>
          </a:p>
        </p:txBody>
      </p:sp>
    </p:spTree>
    <p:extLst>
      <p:ext uri="{BB962C8B-B14F-4D97-AF65-F5344CB8AC3E}">
        <p14:creationId xmlns:p14="http://schemas.microsoft.com/office/powerpoint/2010/main" val="820643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21</a:t>
            </a:fld>
            <a:endParaRPr lang="en-US" dirty="0"/>
          </a:p>
        </p:txBody>
      </p:sp>
    </p:spTree>
    <p:extLst>
      <p:ext uri="{BB962C8B-B14F-4D97-AF65-F5344CB8AC3E}">
        <p14:creationId xmlns:p14="http://schemas.microsoft.com/office/powerpoint/2010/main" val="290222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r>
              <a:rPr lang="en-US" sz="1200" dirty="0" smtClean="0"/>
              <a:t>This</a:t>
            </a:r>
            <a:r>
              <a:rPr lang="en-US" sz="1200" baseline="0" dirty="0" smtClean="0"/>
              <a:t> is our philosophy:</a:t>
            </a:r>
          </a:p>
          <a:p>
            <a:pPr marL="0" indent="0">
              <a:buFont typeface="Arial" panose="020B0604020202020204" pitchFamily="34" charset="0"/>
              <a:buNone/>
            </a:pPr>
            <a:endParaRPr lang="en-US" sz="1200" baseline="0" dirty="0" smtClean="0"/>
          </a:p>
          <a:p>
            <a:pPr marL="0" indent="0">
              <a:buFont typeface="Arial" panose="020B0604020202020204" pitchFamily="34" charset="0"/>
              <a:buNone/>
            </a:pPr>
            <a:r>
              <a:rPr lang="en-US" sz="1200" baseline="0" dirty="0" smtClean="0"/>
              <a:t>Building relationships that serve us all and reduce conflict</a:t>
            </a:r>
          </a:p>
          <a:p>
            <a:pPr marL="0" indent="0">
              <a:buFont typeface="Arial" panose="020B0604020202020204" pitchFamily="34" charset="0"/>
              <a:buNone/>
            </a:pPr>
            <a:endParaRPr lang="en-US" sz="1200" baseline="0" dirty="0" smtClean="0"/>
          </a:p>
          <a:p>
            <a:pPr marL="0" indent="0">
              <a:buFont typeface="Arial" panose="020B0604020202020204" pitchFamily="34" charset="0"/>
              <a:buNone/>
            </a:pPr>
            <a:r>
              <a:rPr lang="en-US" sz="1200" baseline="0" dirty="0" smtClean="0"/>
              <a:t>Good for business</a:t>
            </a:r>
          </a:p>
          <a:p>
            <a:pPr marL="0" indent="0">
              <a:buFont typeface="Arial" panose="020B0604020202020204" pitchFamily="34" charset="0"/>
              <a:buNone/>
            </a:pPr>
            <a:endParaRPr lang="en-US" sz="1200" baseline="0" dirty="0" smtClean="0"/>
          </a:p>
          <a:p>
            <a:pPr marL="171450" indent="-171450">
              <a:buFont typeface="Arial" panose="020B0604020202020204" pitchFamily="34" charset="0"/>
              <a:buChar char="•"/>
            </a:pPr>
            <a:r>
              <a:rPr lang="en-US" sz="1200" baseline="0" dirty="0" smtClean="0"/>
              <a:t>Having access to opportunity should not be limited to just a select few - everyone should have fair and equal access to opportunities for success and prosperity. </a:t>
            </a:r>
          </a:p>
          <a:p>
            <a:pPr marL="171450" indent="-171450">
              <a:buFont typeface="Arial" panose="020B0604020202020204" pitchFamily="34" charset="0"/>
              <a:buChar char="•"/>
            </a:pPr>
            <a:r>
              <a:rPr lang="en-US" sz="1200" baseline="0" dirty="0" smtClean="0"/>
              <a:t>This helps business by increasing competition, it helps communities and families, and it helps all of us because we live in a very diverse world and we need to be able to adapt to change. </a:t>
            </a:r>
          </a:p>
          <a:p>
            <a:pPr marL="0" indent="0">
              <a:buFont typeface="Arial" panose="020B0604020202020204" pitchFamily="34" charset="0"/>
              <a:buNone/>
            </a:pPr>
            <a:endParaRPr lang="en-US" sz="1200" baseline="0" dirty="0" smtClean="0"/>
          </a:p>
          <a:p>
            <a:pPr marL="0" indent="0">
              <a:buFont typeface="Arial" panose="020B0604020202020204" pitchFamily="34" charset="0"/>
              <a:buNone/>
            </a:pPr>
            <a:r>
              <a:rPr lang="en-US" sz="1200" baseline="0" dirty="0" smtClean="0"/>
              <a:t>And most importantly…it is the RIGHT thing to do.</a:t>
            </a:r>
          </a:p>
          <a:p>
            <a:pPr marL="0" indent="0">
              <a:buFont typeface="Arial" panose="020B0604020202020204" pitchFamily="34" charset="0"/>
              <a:buNone/>
            </a:pPr>
            <a:endParaRPr lang="en-US" sz="1200" dirty="0" smtClean="0"/>
          </a:p>
          <a:p>
            <a:pPr marL="172667" indent="-172667">
              <a:buFont typeface="Arial" panose="020B0604020202020204" pitchFamily="34" charset="0"/>
              <a:buChar cha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2</a:t>
            </a:fld>
            <a:endParaRPr lang="en-US"/>
          </a:p>
        </p:txBody>
      </p:sp>
    </p:spTree>
    <p:extLst>
      <p:ext uri="{BB962C8B-B14F-4D97-AF65-F5344CB8AC3E}">
        <p14:creationId xmlns:p14="http://schemas.microsoft.com/office/powerpoint/2010/main" val="23939926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a:t>
            </a:r>
            <a:r>
              <a:rPr lang="en-US" baseline="0" dirty="0" smtClean="0"/>
              <a:t> sold 2 projects to date.  We have started with the construction projects and intend on expanding the SBE program to the consulting side in the near future.  </a:t>
            </a:r>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22</a:t>
            </a:fld>
            <a:endParaRPr lang="en-US" dirty="0"/>
          </a:p>
        </p:txBody>
      </p:sp>
    </p:spTree>
    <p:extLst>
      <p:ext uri="{BB962C8B-B14F-4D97-AF65-F5344CB8AC3E}">
        <p14:creationId xmlns:p14="http://schemas.microsoft.com/office/powerpoint/2010/main" val="3408538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Must</a:t>
            </a:r>
            <a:r>
              <a:rPr lang="en-US" baseline="0" dirty="0" smtClean="0"/>
              <a:t> be </a:t>
            </a:r>
            <a:r>
              <a:rPr lang="en-US" baseline="0" dirty="0" err="1" smtClean="0"/>
              <a:t>Prequalifed</a:t>
            </a:r>
            <a:r>
              <a:rPr lang="en-US" baseline="0" dirty="0" smtClean="0"/>
              <a:t> and SBE Certified with ODOT to bid. </a:t>
            </a:r>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23</a:t>
            </a:fld>
            <a:endParaRPr lang="en-US" dirty="0"/>
          </a:p>
        </p:txBody>
      </p:sp>
    </p:spTree>
    <p:extLst>
      <p:ext uri="{BB962C8B-B14F-4D97-AF65-F5344CB8AC3E}">
        <p14:creationId xmlns:p14="http://schemas.microsoft.com/office/powerpoint/2010/main" val="11145477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24</a:t>
            </a:fld>
            <a:endParaRPr lang="en-US" dirty="0"/>
          </a:p>
        </p:txBody>
      </p:sp>
    </p:spTree>
    <p:extLst>
      <p:ext uri="{BB962C8B-B14F-4D97-AF65-F5344CB8AC3E}">
        <p14:creationId xmlns:p14="http://schemas.microsoft.com/office/powerpoint/2010/main" val="23707636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CUF -  must perform with own work force and with own equipment.</a:t>
            </a:r>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25</a:t>
            </a:fld>
            <a:endParaRPr lang="en-US" dirty="0"/>
          </a:p>
        </p:txBody>
      </p:sp>
    </p:spTree>
    <p:extLst>
      <p:ext uri="{BB962C8B-B14F-4D97-AF65-F5344CB8AC3E}">
        <p14:creationId xmlns:p14="http://schemas.microsoft.com/office/powerpoint/2010/main" val="5591363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26</a:t>
            </a:fld>
            <a:endParaRPr lang="en-US" dirty="0"/>
          </a:p>
        </p:txBody>
      </p:sp>
    </p:spTree>
    <p:extLst>
      <p:ext uri="{BB962C8B-B14F-4D97-AF65-F5344CB8AC3E}">
        <p14:creationId xmlns:p14="http://schemas.microsoft.com/office/powerpoint/2010/main" val="30695252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29</a:t>
            </a:fld>
            <a:endParaRPr lang="en-US" dirty="0"/>
          </a:p>
        </p:txBody>
      </p:sp>
    </p:spTree>
    <p:extLst>
      <p:ext uri="{BB962C8B-B14F-4D97-AF65-F5344CB8AC3E}">
        <p14:creationId xmlns:p14="http://schemas.microsoft.com/office/powerpoint/2010/main" val="14516249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Fall 2015, </a:t>
            </a:r>
            <a:r>
              <a:rPr lang="en-US" dirty="0" smtClean="0"/>
              <a:t>ODOT entered into</a:t>
            </a:r>
            <a:r>
              <a:rPr lang="en-US" baseline="0" dirty="0" smtClean="0"/>
              <a:t> a </a:t>
            </a:r>
            <a:r>
              <a:rPr lang="en-US" dirty="0" smtClean="0"/>
              <a:t>contract with,</a:t>
            </a:r>
            <a:r>
              <a:rPr lang="en-US" baseline="0" dirty="0" smtClean="0"/>
              <a:t> </a:t>
            </a:r>
            <a:r>
              <a:rPr lang="en-US" dirty="0" smtClean="0"/>
              <a:t>Baker Tilly, a forensic</a:t>
            </a:r>
            <a:r>
              <a:rPr lang="en-US" baseline="0" dirty="0" smtClean="0"/>
              <a:t> accounting firm to conduct a NAICS code audit of the DBE certified firms with NAICS codes associated with heavy highway.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30</a:t>
            </a:fld>
            <a:endParaRPr lang="en-US" dirty="0"/>
          </a:p>
        </p:txBody>
      </p:sp>
    </p:spTree>
    <p:extLst>
      <p:ext uri="{BB962C8B-B14F-4D97-AF65-F5344CB8AC3E}">
        <p14:creationId xmlns:p14="http://schemas.microsoft.com/office/powerpoint/2010/main" val="9771819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Baker</a:t>
            </a:r>
            <a:r>
              <a:rPr lang="en-US" baseline="0" dirty="0" smtClean="0"/>
              <a:t> Tilly will have recommendations by the end of March for the NAICS codes and ownership and control. </a:t>
            </a:r>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31</a:t>
            </a:fld>
            <a:endParaRPr lang="en-US" dirty="0"/>
          </a:p>
        </p:txBody>
      </p:sp>
    </p:spTree>
    <p:extLst>
      <p:ext uri="{BB962C8B-B14F-4D97-AF65-F5344CB8AC3E}">
        <p14:creationId xmlns:p14="http://schemas.microsoft.com/office/powerpoint/2010/main" val="15446105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32</a:t>
            </a:fld>
            <a:endParaRPr lang="en-US" dirty="0"/>
          </a:p>
        </p:txBody>
      </p:sp>
    </p:spTree>
    <p:extLst>
      <p:ext uri="{BB962C8B-B14F-4D97-AF65-F5344CB8AC3E}">
        <p14:creationId xmlns:p14="http://schemas.microsoft.com/office/powerpoint/2010/main" val="28172130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33</a:t>
            </a:fld>
            <a:endParaRPr lang="en-US" dirty="0"/>
          </a:p>
        </p:txBody>
      </p:sp>
    </p:spTree>
    <p:extLst>
      <p:ext uri="{BB962C8B-B14F-4D97-AF65-F5344CB8AC3E}">
        <p14:creationId xmlns:p14="http://schemas.microsoft.com/office/powerpoint/2010/main" val="2462735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view</a:t>
            </a:r>
            <a:r>
              <a:rPr lang="en-US" baseline="0" dirty="0" smtClean="0"/>
              <a:t> the picture of Opportunity, Diversity and Inclusion as a puzzle.  There are a lot of different pieces of the puzzle – whether that’s DBE, MBE, Prevailing Wage or Contractor Compliance monitoring from the Districts. Each individual piece represents a part of that picture, but the puzzle is not complete unless everything fits together and works together.  It is at that point that we can see the big picture and we can start moving the needle when it comes to Opportunity, Diversity and Inclusion Efforts. </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3</a:t>
            </a:fld>
            <a:endParaRPr lang="en-US"/>
          </a:p>
        </p:txBody>
      </p:sp>
    </p:spTree>
    <p:extLst>
      <p:ext uri="{BB962C8B-B14F-4D97-AF65-F5344CB8AC3E}">
        <p14:creationId xmlns:p14="http://schemas.microsoft.com/office/powerpoint/2010/main" val="35266391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34</a:t>
            </a:fld>
            <a:endParaRPr lang="en-US"/>
          </a:p>
        </p:txBody>
      </p:sp>
    </p:spTree>
    <p:extLst>
      <p:ext uri="{BB962C8B-B14F-4D97-AF65-F5344CB8AC3E}">
        <p14:creationId xmlns:p14="http://schemas.microsoft.com/office/powerpoint/2010/main" val="40778964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35</a:t>
            </a:fld>
            <a:endParaRPr lang="en-US"/>
          </a:p>
        </p:txBody>
      </p:sp>
    </p:spTree>
    <p:extLst>
      <p:ext uri="{BB962C8B-B14F-4D97-AF65-F5344CB8AC3E}">
        <p14:creationId xmlns:p14="http://schemas.microsoft.com/office/powerpoint/2010/main" val="16326641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36</a:t>
            </a:fld>
            <a:endParaRPr lang="en-US"/>
          </a:p>
        </p:txBody>
      </p:sp>
    </p:spTree>
    <p:extLst>
      <p:ext uri="{BB962C8B-B14F-4D97-AF65-F5344CB8AC3E}">
        <p14:creationId xmlns:p14="http://schemas.microsoft.com/office/powerpoint/2010/main" val="28696254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37</a:t>
            </a:fld>
            <a:endParaRPr lang="en-US"/>
          </a:p>
        </p:txBody>
      </p:sp>
    </p:spTree>
    <p:extLst>
      <p:ext uri="{BB962C8B-B14F-4D97-AF65-F5344CB8AC3E}">
        <p14:creationId xmlns:p14="http://schemas.microsoft.com/office/powerpoint/2010/main" val="2762890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38</a:t>
            </a:fld>
            <a:endParaRPr lang="en-US"/>
          </a:p>
        </p:txBody>
      </p:sp>
    </p:spTree>
    <p:extLst>
      <p:ext uri="{BB962C8B-B14F-4D97-AF65-F5344CB8AC3E}">
        <p14:creationId xmlns:p14="http://schemas.microsoft.com/office/powerpoint/2010/main" val="17989747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39</a:t>
            </a:fld>
            <a:endParaRPr lang="en-US"/>
          </a:p>
        </p:txBody>
      </p:sp>
    </p:spTree>
    <p:extLst>
      <p:ext uri="{BB962C8B-B14F-4D97-AF65-F5344CB8AC3E}">
        <p14:creationId xmlns:p14="http://schemas.microsoft.com/office/powerpoint/2010/main" val="40041690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40</a:t>
            </a:fld>
            <a:endParaRPr lang="en-US"/>
          </a:p>
        </p:txBody>
      </p:sp>
    </p:spTree>
    <p:extLst>
      <p:ext uri="{BB962C8B-B14F-4D97-AF65-F5344CB8AC3E}">
        <p14:creationId xmlns:p14="http://schemas.microsoft.com/office/powerpoint/2010/main" val="30546307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41</a:t>
            </a:fld>
            <a:endParaRPr lang="en-US"/>
          </a:p>
        </p:txBody>
      </p:sp>
    </p:spTree>
    <p:extLst>
      <p:ext uri="{BB962C8B-B14F-4D97-AF65-F5344CB8AC3E}">
        <p14:creationId xmlns:p14="http://schemas.microsoft.com/office/powerpoint/2010/main" val="23385309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42</a:t>
            </a:fld>
            <a:endParaRPr lang="en-US"/>
          </a:p>
        </p:txBody>
      </p:sp>
    </p:spTree>
    <p:extLst>
      <p:ext uri="{BB962C8B-B14F-4D97-AF65-F5344CB8AC3E}">
        <p14:creationId xmlns:p14="http://schemas.microsoft.com/office/powerpoint/2010/main" val="2628370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That is the reason for the creation of the Division of ODI – ODI puts all of the pieces of the puzzle together and lets us see the big picture and effectuate real and sustainable change.  </a:t>
            </a:r>
          </a:p>
        </p:txBody>
      </p:sp>
      <p:sp>
        <p:nvSpPr>
          <p:cNvPr id="4" name="Slide Number Placeholder 3"/>
          <p:cNvSpPr>
            <a:spLocks noGrp="1"/>
          </p:cNvSpPr>
          <p:nvPr>
            <p:ph type="sldNum" sz="quarter" idx="10"/>
          </p:nvPr>
        </p:nvSpPr>
        <p:spPr/>
        <p:txBody>
          <a:bodyPr/>
          <a:lstStyle/>
          <a:p>
            <a:fld id="{4B0FDA08-891D-4D24-9337-D12A075AC062}" type="slidenum">
              <a:rPr lang="en-US" smtClean="0"/>
              <a:pPr/>
              <a:t>4</a:t>
            </a:fld>
            <a:endParaRPr lang="en-US"/>
          </a:p>
        </p:txBody>
      </p:sp>
    </p:spTree>
    <p:extLst>
      <p:ext uri="{BB962C8B-B14F-4D97-AF65-F5344CB8AC3E}">
        <p14:creationId xmlns:p14="http://schemas.microsoft.com/office/powerpoint/2010/main" val="3851137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5</a:t>
            </a:fld>
            <a:endParaRPr lang="en-US" dirty="0"/>
          </a:p>
        </p:txBody>
      </p:sp>
    </p:spTree>
    <p:extLst>
      <p:ext uri="{BB962C8B-B14F-4D97-AF65-F5344CB8AC3E}">
        <p14:creationId xmlns:p14="http://schemas.microsoft.com/office/powerpoint/2010/main" val="3743902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Equal Employment Opportunity laws and executive orders make it illegal to discriminate against a job applicant or an employee because</a:t>
            </a:r>
            <a:r>
              <a:rPr lang="en-US" baseline="0" dirty="0" smtClean="0"/>
              <a:t>  of the person’s race, color, religion, sex (including pregnancy), national origin, age (40 years or older), disability, military status (past, present, or future), genetic information, or sexual orientation—known as protected classes.</a:t>
            </a:r>
          </a:p>
          <a:p>
            <a:endParaRPr lang="en-US" baseline="0" dirty="0" smtClean="0"/>
          </a:p>
          <a:p>
            <a:r>
              <a:rPr lang="en-US" baseline="0" dirty="0" smtClean="0"/>
              <a:t>Also makes it illegal to subject an employee to a hostile work environment based on his/her membership in a protected class.</a:t>
            </a:r>
          </a:p>
          <a:p>
            <a:endParaRPr lang="en-US" baseline="0" dirty="0" smtClean="0"/>
          </a:p>
          <a:p>
            <a:r>
              <a:rPr lang="en-US" baseline="0" dirty="0" smtClean="0"/>
              <a:t>The purpose of ODOT’s Affirmative Action Program is to take results-oriented steps to ensure equal employment opportunities for women, minorities, veterans, and people with disabilities.  The program does this by:</a:t>
            </a:r>
          </a:p>
          <a:p>
            <a:endParaRPr lang="en-US" baseline="0" dirty="0" smtClean="0"/>
          </a:p>
          <a:p>
            <a:pPr marL="171450" indent="-171450">
              <a:buFont typeface="Arial" panose="020B0604020202020204" pitchFamily="34" charset="0"/>
              <a:buChar char="•"/>
            </a:pPr>
            <a:r>
              <a:rPr lang="en-US" baseline="0" dirty="0" smtClean="0"/>
              <a:t>Setting and monitoring the attainment of utilization targets and employment transactions and recommending improvement where needed.  </a:t>
            </a:r>
          </a:p>
          <a:p>
            <a:pPr marL="171450" indent="-171450">
              <a:buFont typeface="Arial" panose="020B0604020202020204" pitchFamily="34" charset="0"/>
              <a:buChar char="•"/>
            </a:pPr>
            <a:r>
              <a:rPr lang="en-US" baseline="0" dirty="0" smtClean="0"/>
              <a:t>Analyzing applicant demographics to ensure adequate recruitment methods are in place</a:t>
            </a:r>
          </a:p>
          <a:p>
            <a:pPr marL="171450" indent="-171450">
              <a:buFont typeface="Arial" panose="020B0604020202020204" pitchFamily="34" charset="0"/>
              <a:buChar char="•"/>
            </a:pPr>
            <a:r>
              <a:rPr lang="en-US" baseline="0" dirty="0" smtClean="0"/>
              <a:t>Training management on incorporating equal employment opportunities and affirmative action guidelines into hiring decisions</a:t>
            </a:r>
          </a:p>
          <a:p>
            <a:pPr marL="171450" indent="-171450">
              <a:buFont typeface="Arial" panose="020B0604020202020204" pitchFamily="34" charset="0"/>
              <a:buChar char="•"/>
            </a:pPr>
            <a:r>
              <a:rPr lang="en-US" baseline="0" dirty="0" smtClean="0"/>
              <a:t>Conducting Quality Assurance Reviews to ensure equal employment opportunity and affirmative action policies and procedures are followed</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79C98C4-40CF-41BF-AF9A-F3C726D1489B}" type="slidenum">
              <a:rPr lang="en-US" smtClean="0"/>
              <a:t>6</a:t>
            </a:fld>
            <a:endParaRPr lang="en-US"/>
          </a:p>
        </p:txBody>
      </p:sp>
    </p:spTree>
    <p:extLst>
      <p:ext uri="{BB962C8B-B14F-4D97-AF65-F5344CB8AC3E}">
        <p14:creationId xmlns:p14="http://schemas.microsoft.com/office/powerpoint/2010/main" val="4150507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Recipients</a:t>
            </a:r>
            <a:r>
              <a:rPr lang="en-US" baseline="0" dirty="0" smtClean="0"/>
              <a:t> and sub-recipients of federal financial assistance are required to comply with Title VI of the Civil Rights Act of 1964 and its related statutes. Title VI and its related statutes prohibit discrimination on the basis of race, color, national origin, sex, disability and age.</a:t>
            </a:r>
          </a:p>
          <a:p>
            <a:endParaRPr lang="en-US" baseline="0" dirty="0" smtClean="0"/>
          </a:p>
          <a:p>
            <a:r>
              <a:rPr lang="en-US" baseline="0" dirty="0" smtClean="0"/>
              <a:t>Environmental Justice requirements address impacts on minority and low-income populations.</a:t>
            </a:r>
          </a:p>
          <a:p>
            <a:endParaRPr lang="en-US" baseline="0" dirty="0" smtClean="0"/>
          </a:p>
          <a:p>
            <a:r>
              <a:rPr lang="en-US" baseline="0" dirty="0" smtClean="0"/>
              <a:t>Limited English Proficiency requirements address providing meaningful access to persons who </a:t>
            </a:r>
            <a:r>
              <a:rPr lang="en-US" sz="1200" kern="1200" dirty="0" smtClean="0">
                <a:solidFill>
                  <a:schemeClr val="tx1"/>
                </a:solidFill>
                <a:effectLst/>
                <a:latin typeface="+mn-lt"/>
                <a:ea typeface="+mn-ea"/>
                <a:cs typeface="+mn-cs"/>
              </a:rPr>
              <a:t>do not speak English as their primary language and who have a limited ability to read, speak, write, or understand English.</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don’t want to leave anyone behind.  We want to make sure everyone can participate in ODOT’s programs and services.</a:t>
            </a:r>
          </a:p>
          <a:p>
            <a:endParaRPr lang="en-US" dirty="0"/>
          </a:p>
        </p:txBody>
      </p:sp>
      <p:sp>
        <p:nvSpPr>
          <p:cNvPr id="4" name="Slide Number Placeholder 3"/>
          <p:cNvSpPr>
            <a:spLocks noGrp="1"/>
          </p:cNvSpPr>
          <p:nvPr>
            <p:ph type="sldNum" sz="quarter" idx="10"/>
          </p:nvPr>
        </p:nvSpPr>
        <p:spPr/>
        <p:txBody>
          <a:bodyPr/>
          <a:lstStyle/>
          <a:p>
            <a:fld id="{E79C98C4-40CF-41BF-AF9A-F3C726D1489B}" type="slidenum">
              <a:rPr lang="en-US" smtClean="0"/>
              <a:t>7</a:t>
            </a:fld>
            <a:endParaRPr lang="en-US"/>
          </a:p>
        </p:txBody>
      </p:sp>
    </p:spTree>
    <p:extLst>
      <p:ext uri="{BB962C8B-B14F-4D97-AF65-F5344CB8AC3E}">
        <p14:creationId xmlns:p14="http://schemas.microsoft.com/office/powerpoint/2010/main" val="3521808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Guarantees that people with disabilities have the same opportunities as everyone else to participate in the mainstream American life—to enjoy employment opportunities, to purchase goods and services, and to participate in State and local government programs and services.  Quite simply, the ADA enhanced the requirements of Section 504 of the Rehabilitation Act of 1973 to become the “equal opportunity” law for people with disabilities.  </a:t>
            </a:r>
          </a:p>
          <a:p>
            <a:endParaRPr lang="en-US" dirty="0" smtClean="0"/>
          </a:p>
          <a:p>
            <a:r>
              <a:rPr lang="en-US" dirty="0" smtClean="0"/>
              <a:t>Curb</a:t>
            </a:r>
            <a:r>
              <a:rPr lang="en-US" baseline="0" dirty="0" smtClean="0"/>
              <a:t> ramps, self-evaluations, and transition plans have been required for Federal-aid recipients since 1973.  There has been a renewed focus from USDOT regarding civil rights program areas and the ADA/504 is certainly one of them.  ODOT has committed to:</a:t>
            </a:r>
          </a:p>
          <a:p>
            <a:endParaRPr lang="en-US" baseline="0" dirty="0" smtClean="0"/>
          </a:p>
          <a:p>
            <a:pPr marL="171450" indent="-171450">
              <a:buFont typeface="Arial" panose="020B0604020202020204" pitchFamily="34" charset="0"/>
              <a:buChar char="•"/>
            </a:pPr>
            <a:r>
              <a:rPr lang="en-US" baseline="0" dirty="0" smtClean="0"/>
              <a:t>Survey it sub-recipients to assess current status in Ohio</a:t>
            </a:r>
          </a:p>
          <a:p>
            <a:pPr marL="171450" indent="-171450">
              <a:buFont typeface="Arial" panose="020B0604020202020204" pitchFamily="34" charset="0"/>
              <a:buChar char="•"/>
            </a:pPr>
            <a:r>
              <a:rPr lang="en-US" baseline="0" dirty="0" smtClean="0"/>
              <a:t>Develop an ADA/504 capital program to designate funds to remove barriers</a:t>
            </a:r>
          </a:p>
          <a:p>
            <a:pPr marL="171450" indent="-171450">
              <a:buFont typeface="Arial" panose="020B0604020202020204" pitchFamily="34" charset="0"/>
              <a:buChar char="•"/>
            </a:pPr>
            <a:r>
              <a:rPr lang="en-US" baseline="0" dirty="0" smtClean="0"/>
              <a:t>Prioritize projects to remove identified barriers</a:t>
            </a:r>
          </a:p>
          <a:p>
            <a:pPr marL="171450" indent="-171450">
              <a:buFont typeface="Arial" panose="020B0604020202020204" pitchFamily="34" charset="0"/>
              <a:buChar char="•"/>
            </a:pPr>
            <a:r>
              <a:rPr lang="en-US" baseline="0" dirty="0" smtClean="0"/>
              <a:t>Provide education to ingrain ADA/504 considerations into the day-to-day operations at ODOT</a:t>
            </a:r>
          </a:p>
          <a:p>
            <a:pPr marL="171450" indent="-171450">
              <a:buFont typeface="Arial" panose="020B0604020202020204" pitchFamily="34" charset="0"/>
              <a:buChar char="•"/>
            </a:pPr>
            <a:r>
              <a:rPr lang="en-US" baseline="0" dirty="0" smtClean="0"/>
              <a:t>Conduct a self-evaluation by June 1, 2016 and update its transition plan by the end of 2016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79C98C4-40CF-41BF-AF9A-F3C726D1489B}" type="slidenum">
              <a:rPr lang="en-US" smtClean="0"/>
              <a:t>8</a:t>
            </a:fld>
            <a:endParaRPr lang="en-US"/>
          </a:p>
        </p:txBody>
      </p:sp>
    </p:spTree>
    <p:extLst>
      <p:ext uri="{BB962C8B-B14F-4D97-AF65-F5344CB8AC3E}">
        <p14:creationId xmlns:p14="http://schemas.microsoft.com/office/powerpoint/2010/main" val="2286042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C32B36-A00F-4A46-9A60-73FD3B2FEB50}" type="slidenum">
              <a:rPr lang="en-US" smtClean="0"/>
              <a:t>9</a:t>
            </a:fld>
            <a:endParaRPr lang="en-US" dirty="0"/>
          </a:p>
        </p:txBody>
      </p:sp>
    </p:spTree>
    <p:extLst>
      <p:ext uri="{BB962C8B-B14F-4D97-AF65-F5344CB8AC3E}">
        <p14:creationId xmlns:p14="http://schemas.microsoft.com/office/powerpoint/2010/main" val="22269607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5059" y="1"/>
            <a:ext cx="9141883" cy="6858791"/>
          </a:xfrm>
          <a:prstGeom prst="rect">
            <a:avLst/>
          </a:prstGeom>
        </p:spPr>
      </p:pic>
      <p:sp>
        <p:nvSpPr>
          <p:cNvPr id="2" name="Title 1"/>
          <p:cNvSpPr>
            <a:spLocks noGrp="1"/>
          </p:cNvSpPr>
          <p:nvPr>
            <p:ph type="ctrTitle"/>
          </p:nvPr>
        </p:nvSpPr>
        <p:spPr>
          <a:xfrm>
            <a:off x="914400" y="3276600"/>
            <a:ext cx="10363200" cy="2362200"/>
          </a:xfrm>
        </p:spPr>
        <p:txBody>
          <a:bodyPr/>
          <a:lstStyle>
            <a:lvl1pPr>
              <a:defRPr>
                <a:solidFill>
                  <a:schemeClr val="tx1"/>
                </a:solidFill>
              </a:defRPr>
            </a:lvl1pPr>
          </a:lstStyle>
          <a:p>
            <a:r>
              <a:rPr lang="en-US" dirty="0" smtClean="0"/>
              <a:t>Click to edit Master title style</a:t>
            </a:r>
            <a:endParaRPr lang="en-US" dirty="0"/>
          </a:p>
        </p:txBody>
      </p:sp>
      <p:sp>
        <p:nvSpPr>
          <p:cNvPr id="7" name="Subtitle 2"/>
          <p:cNvSpPr>
            <a:spLocks noGrp="1"/>
          </p:cNvSpPr>
          <p:nvPr userDrawn="1">
            <p:ph type="subTitle" idx="1" hasCustomPrompt="1"/>
          </p:nvPr>
        </p:nvSpPr>
        <p:spPr>
          <a:xfrm>
            <a:off x="914400" y="6019800"/>
            <a:ext cx="10363200" cy="457200"/>
          </a:xfrm>
        </p:spPr>
        <p:txBody>
          <a:bodyPr rtlCol="0" anchor="ctr" anchorCtr="0">
            <a:normAutofit/>
          </a:bodyPr>
          <a:lstStyle>
            <a:lvl1pPr algn="ctr" fontAlgn="auto">
              <a:spcAft>
                <a:spcPts val="0"/>
              </a:spcAft>
              <a:buFont typeface="Arial" pitchFamily="34" charset="0"/>
              <a:buNone/>
              <a:defRPr sz="2400">
                <a:latin typeface="+mj-lt"/>
              </a:defRPr>
            </a:lvl1pPr>
          </a:lstStyle>
          <a:p>
            <a:pPr fontAlgn="auto">
              <a:spcAft>
                <a:spcPts val="0"/>
              </a:spcAft>
              <a:buFont typeface="Arial" pitchFamily="34" charset="0"/>
              <a:buNone/>
              <a:defRPr/>
            </a:pPr>
            <a:r>
              <a:rPr lang="en-US" dirty="0" smtClean="0"/>
              <a:t>Click to add subtitle</a:t>
            </a:r>
          </a:p>
        </p:txBody>
      </p:sp>
      <p:sp>
        <p:nvSpPr>
          <p:cNvPr id="4" name="TextBox 3"/>
          <p:cNvSpPr txBox="1"/>
          <p:nvPr userDrawn="1"/>
        </p:nvSpPr>
        <p:spPr>
          <a:xfrm>
            <a:off x="406400" y="419100"/>
            <a:ext cx="11379200" cy="647700"/>
          </a:xfrm>
          <a:prstGeom prst="rect">
            <a:avLst/>
          </a:prstGeom>
          <a:noFill/>
        </p:spPr>
        <p:txBody>
          <a:bodyPr wrap="none" lIns="0" tIns="0" rIns="0" bIns="18288" rtlCol="0" anchor="ctr" anchorCtr="0">
            <a:noAutofit/>
          </a:bodyPr>
          <a:lstStyle/>
          <a:p>
            <a:pPr algn="ctr" fontAlgn="base">
              <a:spcBef>
                <a:spcPct val="0"/>
              </a:spcBef>
              <a:spcAft>
                <a:spcPct val="0"/>
              </a:spcAft>
            </a:pPr>
            <a:r>
              <a:rPr lang="en-US" sz="3200" dirty="0">
                <a:solidFill>
                  <a:srgbClr val="FFFFFF"/>
                </a:solidFill>
                <a:latin typeface="Copperplate Gothic Bold" pitchFamily="34" charset="0"/>
              </a:rPr>
              <a:t>Ohio Department of Transportation</a:t>
            </a:r>
          </a:p>
        </p:txBody>
      </p:sp>
      <p:sp>
        <p:nvSpPr>
          <p:cNvPr id="5" name="TextBox 4"/>
          <p:cNvSpPr txBox="1"/>
          <p:nvPr userDrawn="1"/>
        </p:nvSpPr>
        <p:spPr>
          <a:xfrm>
            <a:off x="1828800" y="1066799"/>
            <a:ext cx="8534400" cy="338554"/>
          </a:xfrm>
          <a:prstGeom prst="rect">
            <a:avLst/>
          </a:prstGeom>
          <a:noFill/>
        </p:spPr>
        <p:txBody>
          <a:bodyPr wrap="square" rtlCol="0">
            <a:spAutoFit/>
          </a:bodyPr>
          <a:lstStyle/>
          <a:p>
            <a:pPr fontAlgn="base">
              <a:spcBef>
                <a:spcPct val="0"/>
              </a:spcBef>
              <a:spcAft>
                <a:spcPct val="0"/>
              </a:spcAft>
              <a:tabLst>
                <a:tab pos="10922000" algn="r"/>
              </a:tabLst>
            </a:pPr>
            <a:r>
              <a:rPr lang="en-US" sz="1600" dirty="0">
                <a:solidFill>
                  <a:srgbClr val="009969"/>
                </a:solidFill>
                <a:latin typeface="Copperplate Gothic Bold" pitchFamily="34" charset="0"/>
              </a:rPr>
              <a:t>John R. Kasich, Governor 	Jerry Wray, Director</a:t>
            </a:r>
          </a:p>
        </p:txBody>
      </p:sp>
    </p:spTree>
    <p:extLst>
      <p:ext uri="{BB962C8B-B14F-4D97-AF65-F5344CB8AC3E}">
        <p14:creationId xmlns:p14="http://schemas.microsoft.com/office/powerpoint/2010/main" val="19339468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457200" indent="-457200">
              <a:buFontTx/>
              <a:buBlip>
                <a:blip r:embed="rId2"/>
              </a:buBlip>
              <a:defRPr b="1"/>
            </a:lvl1pPr>
            <a:lvl2pPr marL="742950" indent="-285750">
              <a:buFontTx/>
              <a:buBlip>
                <a:blip r:embed="rId2"/>
              </a:buBlip>
              <a:defRPr/>
            </a:lvl2pPr>
            <a:lvl3pPr marL="1143000" indent="-228600">
              <a:buFontTx/>
              <a:buBlip>
                <a:blip r:embed="rId2"/>
              </a:buBlip>
              <a:defRPr/>
            </a:lvl3pPr>
            <a:lvl4pPr marL="1600200" indent="-228600">
              <a:buFontTx/>
              <a:buBlip>
                <a:blip r:embed="rId2"/>
              </a:buBlip>
              <a:defRPr/>
            </a:lvl4pPr>
            <a:lvl5pPr marL="2057400" indent="-228600">
              <a:buFontTx/>
              <a:buBlip>
                <a:blip r:embed="rId2"/>
              </a:buBlip>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5"/>
          <p:cNvSpPr>
            <a:spLocks noGrp="1" noChangeArrowheads="1"/>
          </p:cNvSpPr>
          <p:nvPr>
            <p:ph type="ftr" sz="quarter" idx="3"/>
          </p:nvPr>
        </p:nvSpPr>
        <p:spPr>
          <a:xfrm>
            <a:off x="1600200" y="6310313"/>
            <a:ext cx="8691562" cy="381000"/>
          </a:xfrm>
          <a:prstGeom prst="rect">
            <a:avLst/>
          </a:prstGeom>
          <a:ln/>
        </p:spPr>
        <p:txBody>
          <a:bodyPr tIns="0" bIns="0" anchor="ctr" anchorCtr="0">
            <a:normAutofit/>
          </a:bodyPr>
          <a:lstStyle>
            <a:lvl1pPr algn="ctr">
              <a:defRPr>
                <a:latin typeface="+mj-lt"/>
              </a:defRPr>
            </a:lvl1pPr>
          </a:lstStyle>
          <a:p>
            <a:pPr>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389800346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33600"/>
            <a:ext cx="10972800" cy="3886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11" name="Text Placeholder 10"/>
          <p:cNvSpPr>
            <a:spLocks noGrp="1"/>
          </p:cNvSpPr>
          <p:nvPr>
            <p:ph type="body" sz="quarter" idx="11" hasCustomPrompt="1"/>
          </p:nvPr>
        </p:nvSpPr>
        <p:spPr>
          <a:xfrm>
            <a:off x="609600" y="1447800"/>
            <a:ext cx="11074400" cy="609600"/>
          </a:xfrm>
        </p:spPr>
        <p:txBody>
          <a:bodyPr/>
          <a:lstStyle>
            <a:lvl1pPr algn="ctr">
              <a:buNone/>
              <a:defRPr sz="2400" b="1" i="1" u="sng">
                <a:latin typeface="+mj-lt"/>
              </a:defRPr>
            </a:lvl1pPr>
          </a:lstStyle>
          <a:p>
            <a:pPr lvl="0"/>
            <a:r>
              <a:rPr lang="en-US" sz="2400" b="1" i="1" u="sng" dirty="0" smtClean="0">
                <a:latin typeface="+mj-lt"/>
              </a:rPr>
              <a:t>Subtitle</a:t>
            </a:r>
            <a:endParaRPr lang="en-US" dirty="0"/>
          </a:p>
        </p:txBody>
      </p:sp>
      <p:sp>
        <p:nvSpPr>
          <p:cNvPr id="9" name="Rectangle 5"/>
          <p:cNvSpPr>
            <a:spLocks noGrp="1" noChangeArrowheads="1"/>
          </p:cNvSpPr>
          <p:nvPr>
            <p:ph type="ftr" sz="quarter" idx="3"/>
          </p:nvPr>
        </p:nvSpPr>
        <p:spPr>
          <a:xfrm>
            <a:off x="1600200" y="6310313"/>
            <a:ext cx="8691562" cy="381000"/>
          </a:xfrm>
          <a:prstGeom prst="rect">
            <a:avLst/>
          </a:prstGeom>
          <a:ln/>
        </p:spPr>
        <p:txBody>
          <a:bodyPr tIns="0" bIns="0" anchor="ctr" anchorCtr="0">
            <a:normAutofit/>
          </a:bodyPr>
          <a:lstStyle>
            <a:lvl1pPr algn="ctr">
              <a:defRPr>
                <a:latin typeface="+mj-lt"/>
              </a:defRPr>
            </a:lvl1pPr>
          </a:lstStyle>
          <a:p>
            <a:pPr>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254729134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667000"/>
            <a:ext cx="10972800" cy="1143000"/>
          </a:xfrm>
        </p:spPr>
        <p:txBody>
          <a:bodyPr/>
          <a:lstStyle/>
          <a:p>
            <a:r>
              <a:rPr lang="en-US" dirty="0" smtClean="0"/>
              <a:t>Click to edit Master title style</a:t>
            </a:r>
            <a:endParaRPr lang="en-US" dirty="0"/>
          </a:p>
        </p:txBody>
      </p:sp>
      <p:sp>
        <p:nvSpPr>
          <p:cNvPr id="4" name="Rectangle 5"/>
          <p:cNvSpPr>
            <a:spLocks noGrp="1" noChangeArrowheads="1"/>
          </p:cNvSpPr>
          <p:nvPr>
            <p:ph type="ftr" sz="quarter" idx="3"/>
          </p:nvPr>
        </p:nvSpPr>
        <p:spPr>
          <a:xfrm>
            <a:off x="1600200" y="6310313"/>
            <a:ext cx="8691562" cy="381000"/>
          </a:xfrm>
          <a:prstGeom prst="rect">
            <a:avLst/>
          </a:prstGeom>
          <a:ln/>
        </p:spPr>
        <p:txBody>
          <a:bodyPr tIns="0" bIns="0" anchor="ctr" anchorCtr="0">
            <a:normAutofit/>
          </a:bodyPr>
          <a:lstStyle>
            <a:lvl1pPr algn="ctr">
              <a:defRPr>
                <a:latin typeface="+mj-lt"/>
              </a:defRPr>
            </a:lvl1pPr>
          </a:lstStyle>
          <a:p>
            <a:pPr>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417626417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609600" y="1524000"/>
            <a:ext cx="10871200" cy="44958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endParaRPr lang="en-US" dirty="0" smtClean="0"/>
          </a:p>
          <a:p>
            <a:pPr lvl="2">
              <a:buNone/>
            </a:pPr>
            <a:endParaRPr lang="en-US" dirty="0" smtClean="0"/>
          </a:p>
          <a:p>
            <a:pPr>
              <a:buNone/>
            </a:pPr>
            <a:r>
              <a:rPr lang="en-US" dirty="0" smtClean="0"/>
              <a:t>Column Two</a:t>
            </a:r>
          </a:p>
          <a:p>
            <a:r>
              <a:rPr lang="en-US" dirty="0" smtClean="0"/>
              <a:t>2</a:t>
            </a:r>
            <a:endParaRPr lang="en-US" dirty="0"/>
          </a:p>
        </p:txBody>
      </p:sp>
      <p:sp>
        <p:nvSpPr>
          <p:cNvPr id="7" name="Rectangle 5"/>
          <p:cNvSpPr>
            <a:spLocks noGrp="1" noChangeArrowheads="1"/>
          </p:cNvSpPr>
          <p:nvPr>
            <p:ph type="ftr" sz="quarter" idx="3"/>
          </p:nvPr>
        </p:nvSpPr>
        <p:spPr>
          <a:xfrm>
            <a:off x="1600200" y="6310313"/>
            <a:ext cx="8691562" cy="381000"/>
          </a:xfrm>
          <a:prstGeom prst="rect">
            <a:avLst/>
          </a:prstGeom>
          <a:ln/>
        </p:spPr>
        <p:txBody>
          <a:bodyPr tIns="0" bIns="0" anchor="ctr" anchorCtr="0">
            <a:normAutofit/>
          </a:bodyPr>
          <a:lstStyle>
            <a:lvl1pPr algn="ctr">
              <a:defRPr>
                <a:latin typeface="+mj-lt"/>
              </a:defRPr>
            </a:lvl1pPr>
          </a:lstStyle>
          <a:p>
            <a:pPr>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169863077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ub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609600" y="2209800"/>
            <a:ext cx="10871200" cy="38100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buNone/>
            </a:pPr>
            <a:endParaRPr lang="en-US" dirty="0" smtClean="0"/>
          </a:p>
          <a:p>
            <a:pPr>
              <a:buNone/>
            </a:pPr>
            <a:r>
              <a:rPr lang="en-US" dirty="0" smtClean="0"/>
              <a:t>Column Two</a:t>
            </a:r>
          </a:p>
          <a:p>
            <a:r>
              <a:rPr lang="en-US" dirty="0" smtClean="0"/>
              <a:t>2</a:t>
            </a:r>
            <a:endParaRPr lang="en-US" dirty="0"/>
          </a:p>
        </p:txBody>
      </p:sp>
      <p:sp>
        <p:nvSpPr>
          <p:cNvPr id="7" name="Text Placeholder 10"/>
          <p:cNvSpPr>
            <a:spLocks noGrp="1"/>
          </p:cNvSpPr>
          <p:nvPr>
            <p:ph type="body" sz="quarter" idx="11" hasCustomPrompt="1"/>
          </p:nvPr>
        </p:nvSpPr>
        <p:spPr>
          <a:xfrm>
            <a:off x="609600" y="1447800"/>
            <a:ext cx="11074400" cy="609600"/>
          </a:xfrm>
        </p:spPr>
        <p:txBody>
          <a:bodyPr/>
          <a:lstStyle>
            <a:lvl1pPr algn="ctr">
              <a:buNone/>
              <a:defRPr sz="2400" b="1" i="1" u="sng">
                <a:latin typeface="+mj-lt"/>
              </a:defRPr>
            </a:lvl1pPr>
          </a:lstStyle>
          <a:p>
            <a:pPr lvl="0"/>
            <a:r>
              <a:rPr lang="en-US" sz="2400" b="1" i="1" u="sng" dirty="0" smtClean="0">
                <a:latin typeface="+mj-lt"/>
              </a:rPr>
              <a:t>Subtitle</a:t>
            </a:r>
            <a:endParaRPr lang="en-US" dirty="0"/>
          </a:p>
        </p:txBody>
      </p:sp>
      <p:sp>
        <p:nvSpPr>
          <p:cNvPr id="9" name="Rectangle 5"/>
          <p:cNvSpPr>
            <a:spLocks noGrp="1" noChangeArrowheads="1"/>
          </p:cNvSpPr>
          <p:nvPr>
            <p:ph type="ftr" sz="quarter" idx="3"/>
          </p:nvPr>
        </p:nvSpPr>
        <p:spPr>
          <a:xfrm>
            <a:off x="1600200" y="6310313"/>
            <a:ext cx="8691562" cy="381000"/>
          </a:xfrm>
          <a:prstGeom prst="rect">
            <a:avLst/>
          </a:prstGeom>
          <a:ln/>
        </p:spPr>
        <p:txBody>
          <a:bodyPr tIns="0" bIns="0" anchor="ctr" anchorCtr="0">
            <a:normAutofit/>
          </a:bodyPr>
          <a:lstStyle>
            <a:lvl1pPr algn="ctr">
              <a:defRPr>
                <a:latin typeface="+mj-lt"/>
              </a:defRPr>
            </a:lvl1pPr>
          </a:lstStyle>
          <a:p>
            <a:pPr>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195419187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with footer">
    <p:spTree>
      <p:nvGrpSpPr>
        <p:cNvPr id="1" name=""/>
        <p:cNvGrpSpPr/>
        <p:nvPr/>
      </p:nvGrpSpPr>
      <p:grpSpPr>
        <a:xfrm>
          <a:off x="0" y="0"/>
          <a:ext cx="0" cy="0"/>
          <a:chOff x="0" y="0"/>
          <a:chExt cx="0" cy="0"/>
        </a:xfrm>
      </p:grpSpPr>
      <p:sp>
        <p:nvSpPr>
          <p:cNvPr id="4" name="Rectangle 5"/>
          <p:cNvSpPr>
            <a:spLocks noGrp="1" noChangeArrowheads="1"/>
          </p:cNvSpPr>
          <p:nvPr>
            <p:ph type="ftr" sz="quarter" idx="3"/>
          </p:nvPr>
        </p:nvSpPr>
        <p:spPr>
          <a:xfrm>
            <a:off x="1600200" y="6310313"/>
            <a:ext cx="8691562" cy="381000"/>
          </a:xfrm>
          <a:prstGeom prst="rect">
            <a:avLst/>
          </a:prstGeom>
          <a:ln/>
        </p:spPr>
        <p:txBody>
          <a:bodyPr tIns="0" bIns="0" anchor="ctr" anchorCtr="0">
            <a:normAutofit/>
          </a:bodyPr>
          <a:lstStyle>
            <a:lvl1pPr algn="ctr">
              <a:defRPr>
                <a:latin typeface="+mj-lt"/>
              </a:defRPr>
            </a:lvl1pPr>
          </a:lstStyle>
          <a:p>
            <a:pPr>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289151822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84714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457200" indent="-457200">
              <a:buFontTx/>
              <a:buBlip>
                <a:blip r:embed="rId2"/>
              </a:buBlip>
              <a:defRPr b="1"/>
            </a:lvl1pPr>
            <a:lvl2pPr marL="742950" indent="-285750">
              <a:buFontTx/>
              <a:buBlip>
                <a:blip r:embed="rId2"/>
              </a:buBlip>
              <a:defRPr/>
            </a:lvl2pPr>
            <a:lvl3pPr marL="1143000" indent="-228600">
              <a:buFontTx/>
              <a:buBlip>
                <a:blip r:embed="rId2"/>
              </a:buBlip>
              <a:defRPr/>
            </a:lvl3pPr>
            <a:lvl4pPr marL="1600200" indent="-228600">
              <a:buFontTx/>
              <a:buBlip>
                <a:blip r:embed="rId2"/>
              </a:buBlip>
              <a:defRPr/>
            </a:lvl4pPr>
            <a:lvl5pPr marL="2057400" indent="-228600">
              <a:buFontTx/>
              <a:buBlip>
                <a:blip r:embed="rId2"/>
              </a:buBlip>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5"/>
          <p:cNvSpPr>
            <a:spLocks noGrp="1" noChangeArrowheads="1"/>
          </p:cNvSpPr>
          <p:nvPr>
            <p:ph type="ftr" sz="quarter" idx="3"/>
          </p:nvPr>
        </p:nvSpPr>
        <p:spPr>
          <a:xfrm>
            <a:off x="1600200" y="6310313"/>
            <a:ext cx="8691562" cy="381000"/>
          </a:xfrm>
          <a:prstGeom prst="rect">
            <a:avLst/>
          </a:prstGeom>
          <a:ln/>
        </p:spPr>
        <p:txBody>
          <a:bodyPr tIns="0" bIns="0" anchor="ctr" anchorCtr="0">
            <a:normAutofit/>
          </a:bodyPr>
          <a:lstStyle>
            <a:lvl1pPr algn="ctr">
              <a:defRPr>
                <a:latin typeface="+mj-lt"/>
              </a:defRPr>
            </a:lvl1pPr>
          </a:lstStyle>
          <a:p>
            <a:pPr>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9324221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33600"/>
            <a:ext cx="10972800" cy="3886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11" name="Text Placeholder 10"/>
          <p:cNvSpPr>
            <a:spLocks noGrp="1"/>
          </p:cNvSpPr>
          <p:nvPr>
            <p:ph type="body" sz="quarter" idx="11" hasCustomPrompt="1"/>
          </p:nvPr>
        </p:nvSpPr>
        <p:spPr>
          <a:xfrm>
            <a:off x="609600" y="1447800"/>
            <a:ext cx="11074400" cy="609600"/>
          </a:xfrm>
        </p:spPr>
        <p:txBody>
          <a:bodyPr/>
          <a:lstStyle>
            <a:lvl1pPr algn="ctr">
              <a:buNone/>
              <a:defRPr sz="2400" b="1" i="1" u="sng">
                <a:latin typeface="+mj-lt"/>
              </a:defRPr>
            </a:lvl1pPr>
          </a:lstStyle>
          <a:p>
            <a:pPr lvl="0"/>
            <a:r>
              <a:rPr lang="en-US" sz="2400" b="1" i="1" u="sng" dirty="0" smtClean="0">
                <a:latin typeface="+mj-lt"/>
              </a:rPr>
              <a:t>Subtitle</a:t>
            </a:r>
            <a:endParaRPr lang="en-US" dirty="0"/>
          </a:p>
        </p:txBody>
      </p:sp>
      <p:sp>
        <p:nvSpPr>
          <p:cNvPr id="9" name="Rectangle 5"/>
          <p:cNvSpPr>
            <a:spLocks noGrp="1" noChangeArrowheads="1"/>
          </p:cNvSpPr>
          <p:nvPr>
            <p:ph type="ftr" sz="quarter" idx="3"/>
          </p:nvPr>
        </p:nvSpPr>
        <p:spPr>
          <a:xfrm>
            <a:off x="1600200" y="6310313"/>
            <a:ext cx="8691562" cy="381000"/>
          </a:xfrm>
          <a:prstGeom prst="rect">
            <a:avLst/>
          </a:prstGeom>
          <a:ln/>
        </p:spPr>
        <p:txBody>
          <a:bodyPr tIns="0" bIns="0" anchor="ctr" anchorCtr="0">
            <a:normAutofit/>
          </a:bodyPr>
          <a:lstStyle>
            <a:lvl1pPr algn="ctr">
              <a:defRPr>
                <a:latin typeface="+mj-lt"/>
              </a:defRPr>
            </a:lvl1pPr>
          </a:lstStyle>
          <a:p>
            <a:pPr>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12516859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667000"/>
            <a:ext cx="10972800" cy="1143000"/>
          </a:xfrm>
        </p:spPr>
        <p:txBody>
          <a:bodyPr/>
          <a:lstStyle/>
          <a:p>
            <a:r>
              <a:rPr lang="en-US" dirty="0" smtClean="0"/>
              <a:t>Click to edit Master title style</a:t>
            </a:r>
            <a:endParaRPr lang="en-US" dirty="0"/>
          </a:p>
        </p:txBody>
      </p:sp>
      <p:sp>
        <p:nvSpPr>
          <p:cNvPr id="4" name="Rectangle 5"/>
          <p:cNvSpPr>
            <a:spLocks noGrp="1" noChangeArrowheads="1"/>
          </p:cNvSpPr>
          <p:nvPr>
            <p:ph type="ftr" sz="quarter" idx="3"/>
          </p:nvPr>
        </p:nvSpPr>
        <p:spPr>
          <a:xfrm>
            <a:off x="1600200" y="6310313"/>
            <a:ext cx="8691562" cy="381000"/>
          </a:xfrm>
          <a:prstGeom prst="rect">
            <a:avLst/>
          </a:prstGeom>
          <a:ln/>
        </p:spPr>
        <p:txBody>
          <a:bodyPr tIns="0" bIns="0" anchor="ctr" anchorCtr="0">
            <a:normAutofit/>
          </a:bodyPr>
          <a:lstStyle>
            <a:lvl1pPr algn="ctr">
              <a:defRPr>
                <a:latin typeface="+mj-lt"/>
              </a:defRPr>
            </a:lvl1pPr>
          </a:lstStyle>
          <a:p>
            <a:pPr>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4662140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609600" y="1524000"/>
            <a:ext cx="10871200" cy="44958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endParaRPr lang="en-US" dirty="0" smtClean="0"/>
          </a:p>
          <a:p>
            <a:pPr lvl="2">
              <a:buNone/>
            </a:pPr>
            <a:endParaRPr lang="en-US" dirty="0" smtClean="0"/>
          </a:p>
          <a:p>
            <a:pPr>
              <a:buNone/>
            </a:pPr>
            <a:r>
              <a:rPr lang="en-US" dirty="0" smtClean="0"/>
              <a:t>Column Two</a:t>
            </a:r>
          </a:p>
          <a:p>
            <a:r>
              <a:rPr lang="en-US" dirty="0" smtClean="0"/>
              <a:t>2</a:t>
            </a:r>
            <a:endParaRPr lang="en-US" dirty="0"/>
          </a:p>
        </p:txBody>
      </p:sp>
      <p:sp>
        <p:nvSpPr>
          <p:cNvPr id="7" name="Rectangle 5"/>
          <p:cNvSpPr>
            <a:spLocks noGrp="1" noChangeArrowheads="1"/>
          </p:cNvSpPr>
          <p:nvPr>
            <p:ph type="ftr" sz="quarter" idx="3"/>
          </p:nvPr>
        </p:nvSpPr>
        <p:spPr>
          <a:xfrm>
            <a:off x="1600200" y="6310313"/>
            <a:ext cx="8691562" cy="381000"/>
          </a:xfrm>
          <a:prstGeom prst="rect">
            <a:avLst/>
          </a:prstGeom>
          <a:ln/>
        </p:spPr>
        <p:txBody>
          <a:bodyPr tIns="0" bIns="0" anchor="ctr" anchorCtr="0">
            <a:normAutofit/>
          </a:bodyPr>
          <a:lstStyle>
            <a:lvl1pPr algn="ctr">
              <a:defRPr>
                <a:latin typeface="+mj-lt"/>
              </a:defRPr>
            </a:lvl1pPr>
          </a:lstStyle>
          <a:p>
            <a:pPr>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24346474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609600" y="2209800"/>
            <a:ext cx="10871200" cy="38100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buNone/>
            </a:pPr>
            <a:endParaRPr lang="en-US" dirty="0" smtClean="0"/>
          </a:p>
          <a:p>
            <a:pPr>
              <a:buNone/>
            </a:pPr>
            <a:r>
              <a:rPr lang="en-US" dirty="0" smtClean="0"/>
              <a:t>Column Two</a:t>
            </a:r>
          </a:p>
          <a:p>
            <a:r>
              <a:rPr lang="en-US" dirty="0" smtClean="0"/>
              <a:t>2</a:t>
            </a:r>
            <a:endParaRPr lang="en-US" dirty="0"/>
          </a:p>
        </p:txBody>
      </p:sp>
      <p:sp>
        <p:nvSpPr>
          <p:cNvPr id="7" name="Text Placeholder 10"/>
          <p:cNvSpPr>
            <a:spLocks noGrp="1"/>
          </p:cNvSpPr>
          <p:nvPr>
            <p:ph type="body" sz="quarter" idx="11" hasCustomPrompt="1"/>
          </p:nvPr>
        </p:nvSpPr>
        <p:spPr>
          <a:xfrm>
            <a:off x="609600" y="1447800"/>
            <a:ext cx="11074400" cy="609600"/>
          </a:xfrm>
        </p:spPr>
        <p:txBody>
          <a:bodyPr/>
          <a:lstStyle>
            <a:lvl1pPr algn="ctr">
              <a:buNone/>
              <a:defRPr sz="2400" b="1" i="1" u="sng">
                <a:latin typeface="+mj-lt"/>
              </a:defRPr>
            </a:lvl1pPr>
          </a:lstStyle>
          <a:p>
            <a:pPr lvl="0"/>
            <a:r>
              <a:rPr lang="en-US" sz="2400" b="1" i="1" u="sng" dirty="0" smtClean="0">
                <a:latin typeface="+mj-lt"/>
              </a:rPr>
              <a:t>Subtitle</a:t>
            </a:r>
            <a:endParaRPr lang="en-US" dirty="0"/>
          </a:p>
        </p:txBody>
      </p:sp>
      <p:sp>
        <p:nvSpPr>
          <p:cNvPr id="9" name="Rectangle 5"/>
          <p:cNvSpPr>
            <a:spLocks noGrp="1" noChangeArrowheads="1"/>
          </p:cNvSpPr>
          <p:nvPr>
            <p:ph type="ftr" sz="quarter" idx="3"/>
          </p:nvPr>
        </p:nvSpPr>
        <p:spPr>
          <a:xfrm>
            <a:off x="1600200" y="6310313"/>
            <a:ext cx="8691562" cy="381000"/>
          </a:xfrm>
          <a:prstGeom prst="rect">
            <a:avLst/>
          </a:prstGeom>
          <a:ln/>
        </p:spPr>
        <p:txBody>
          <a:bodyPr tIns="0" bIns="0" anchor="ctr" anchorCtr="0">
            <a:normAutofit/>
          </a:bodyPr>
          <a:lstStyle>
            <a:lvl1pPr algn="ctr">
              <a:defRPr>
                <a:latin typeface="+mj-lt"/>
              </a:defRPr>
            </a:lvl1pPr>
          </a:lstStyle>
          <a:p>
            <a:pPr>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13548032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with footer">
    <p:spTree>
      <p:nvGrpSpPr>
        <p:cNvPr id="1" name=""/>
        <p:cNvGrpSpPr/>
        <p:nvPr/>
      </p:nvGrpSpPr>
      <p:grpSpPr>
        <a:xfrm>
          <a:off x="0" y="0"/>
          <a:ext cx="0" cy="0"/>
          <a:chOff x="0" y="0"/>
          <a:chExt cx="0" cy="0"/>
        </a:xfrm>
      </p:grpSpPr>
      <p:sp>
        <p:nvSpPr>
          <p:cNvPr id="4" name="Rectangle 5"/>
          <p:cNvSpPr>
            <a:spLocks noGrp="1" noChangeArrowheads="1"/>
          </p:cNvSpPr>
          <p:nvPr>
            <p:ph type="ftr" sz="quarter" idx="3"/>
          </p:nvPr>
        </p:nvSpPr>
        <p:spPr>
          <a:xfrm>
            <a:off x="1600200" y="6310313"/>
            <a:ext cx="8691562" cy="381000"/>
          </a:xfrm>
          <a:prstGeom prst="rect">
            <a:avLst/>
          </a:prstGeom>
          <a:ln/>
        </p:spPr>
        <p:txBody>
          <a:bodyPr tIns="0" bIns="0" anchor="ctr" anchorCtr="0">
            <a:normAutofit/>
          </a:bodyPr>
          <a:lstStyle>
            <a:lvl1pPr algn="ctr">
              <a:defRPr>
                <a:latin typeface="+mj-lt"/>
              </a:defRPr>
            </a:lvl1pPr>
          </a:lstStyle>
          <a:p>
            <a:pPr>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17674797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396085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5059" y="1"/>
            <a:ext cx="9141883" cy="6858791"/>
          </a:xfrm>
          <a:prstGeom prst="rect">
            <a:avLst/>
          </a:prstGeom>
        </p:spPr>
      </p:pic>
      <p:sp>
        <p:nvSpPr>
          <p:cNvPr id="2" name="Title 1"/>
          <p:cNvSpPr>
            <a:spLocks noGrp="1"/>
          </p:cNvSpPr>
          <p:nvPr>
            <p:ph type="ctrTitle"/>
          </p:nvPr>
        </p:nvSpPr>
        <p:spPr>
          <a:xfrm>
            <a:off x="914400" y="3276600"/>
            <a:ext cx="10363200" cy="2362200"/>
          </a:xfrm>
        </p:spPr>
        <p:txBody>
          <a:bodyPr/>
          <a:lstStyle>
            <a:lvl1pPr>
              <a:defRPr>
                <a:solidFill>
                  <a:schemeClr val="tx1"/>
                </a:solidFill>
              </a:defRPr>
            </a:lvl1pPr>
          </a:lstStyle>
          <a:p>
            <a:r>
              <a:rPr lang="en-US" dirty="0" smtClean="0"/>
              <a:t>Click to edit Master title style</a:t>
            </a:r>
            <a:endParaRPr lang="en-US" dirty="0"/>
          </a:p>
        </p:txBody>
      </p:sp>
      <p:sp>
        <p:nvSpPr>
          <p:cNvPr id="7" name="Subtitle 2"/>
          <p:cNvSpPr>
            <a:spLocks noGrp="1"/>
          </p:cNvSpPr>
          <p:nvPr userDrawn="1">
            <p:ph type="subTitle" idx="1" hasCustomPrompt="1"/>
          </p:nvPr>
        </p:nvSpPr>
        <p:spPr>
          <a:xfrm>
            <a:off x="914400" y="6019800"/>
            <a:ext cx="10363200" cy="457200"/>
          </a:xfrm>
        </p:spPr>
        <p:txBody>
          <a:bodyPr rtlCol="0" anchor="ctr" anchorCtr="0">
            <a:normAutofit/>
          </a:bodyPr>
          <a:lstStyle>
            <a:lvl1pPr algn="ctr" fontAlgn="auto">
              <a:spcAft>
                <a:spcPts val="0"/>
              </a:spcAft>
              <a:buFont typeface="Arial" pitchFamily="34" charset="0"/>
              <a:buNone/>
              <a:defRPr sz="2400">
                <a:latin typeface="+mj-lt"/>
              </a:defRPr>
            </a:lvl1pPr>
          </a:lstStyle>
          <a:p>
            <a:pPr fontAlgn="auto">
              <a:spcAft>
                <a:spcPts val="0"/>
              </a:spcAft>
              <a:buFont typeface="Arial" pitchFamily="34" charset="0"/>
              <a:buNone/>
              <a:defRPr/>
            </a:pPr>
            <a:r>
              <a:rPr lang="en-US" dirty="0" smtClean="0"/>
              <a:t>Click to add subtitle</a:t>
            </a:r>
          </a:p>
        </p:txBody>
      </p:sp>
      <p:sp>
        <p:nvSpPr>
          <p:cNvPr id="4" name="TextBox 3"/>
          <p:cNvSpPr txBox="1"/>
          <p:nvPr userDrawn="1"/>
        </p:nvSpPr>
        <p:spPr>
          <a:xfrm>
            <a:off x="406400" y="419100"/>
            <a:ext cx="11379200" cy="647700"/>
          </a:xfrm>
          <a:prstGeom prst="rect">
            <a:avLst/>
          </a:prstGeom>
          <a:noFill/>
        </p:spPr>
        <p:txBody>
          <a:bodyPr wrap="none" lIns="0" tIns="0" rIns="0" bIns="18288" rtlCol="0" anchor="ctr" anchorCtr="0">
            <a:noAutofit/>
          </a:bodyPr>
          <a:lstStyle/>
          <a:p>
            <a:pPr algn="ctr" fontAlgn="base">
              <a:spcBef>
                <a:spcPct val="0"/>
              </a:spcBef>
              <a:spcAft>
                <a:spcPct val="0"/>
              </a:spcAft>
            </a:pPr>
            <a:r>
              <a:rPr lang="en-US" sz="3200" dirty="0">
                <a:solidFill>
                  <a:srgbClr val="FFFFFF"/>
                </a:solidFill>
                <a:latin typeface="Copperplate Gothic Bold" pitchFamily="34" charset="0"/>
              </a:rPr>
              <a:t>Ohio Department of Transportation</a:t>
            </a:r>
          </a:p>
        </p:txBody>
      </p:sp>
      <p:sp>
        <p:nvSpPr>
          <p:cNvPr id="5" name="TextBox 4"/>
          <p:cNvSpPr txBox="1"/>
          <p:nvPr userDrawn="1"/>
        </p:nvSpPr>
        <p:spPr>
          <a:xfrm>
            <a:off x="1828800" y="1066799"/>
            <a:ext cx="8534400" cy="338554"/>
          </a:xfrm>
          <a:prstGeom prst="rect">
            <a:avLst/>
          </a:prstGeom>
          <a:noFill/>
        </p:spPr>
        <p:txBody>
          <a:bodyPr wrap="square" rtlCol="0">
            <a:spAutoFit/>
          </a:bodyPr>
          <a:lstStyle/>
          <a:p>
            <a:pPr fontAlgn="base">
              <a:spcBef>
                <a:spcPct val="0"/>
              </a:spcBef>
              <a:spcAft>
                <a:spcPct val="0"/>
              </a:spcAft>
              <a:tabLst>
                <a:tab pos="10922000" algn="r"/>
              </a:tabLst>
            </a:pPr>
            <a:r>
              <a:rPr lang="en-US" sz="1600" dirty="0">
                <a:solidFill>
                  <a:srgbClr val="009969"/>
                </a:solidFill>
                <a:latin typeface="Copperplate Gothic Bold" pitchFamily="34" charset="0"/>
              </a:rPr>
              <a:t>John R. Kasich, Governor 	Jerry Wray, Director</a:t>
            </a:r>
          </a:p>
        </p:txBody>
      </p:sp>
    </p:spTree>
    <p:extLst>
      <p:ext uri="{BB962C8B-B14F-4D97-AF65-F5344CB8AC3E}">
        <p14:creationId xmlns:p14="http://schemas.microsoft.com/office/powerpoint/2010/main" val="12693809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gif"/><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gif"/><Relationship Id="rId5" Type="http://schemas.openxmlformats.org/officeDocument/2006/relationships/slideLayout" Target="../slideLayouts/slideLayout13.xml"/><Relationship Id="rId10" Type="http://schemas.openxmlformats.org/officeDocument/2006/relationships/image" Target="../media/image1.emf"/><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9969"/>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88500" y="6179131"/>
            <a:ext cx="10215001" cy="618750"/>
          </a:xfrm>
          <a:prstGeom prst="rect">
            <a:avLst/>
          </a:prstGeom>
        </p:spPr>
      </p:pic>
      <p:sp>
        <p:nvSpPr>
          <p:cNvPr id="1027"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5" name="Rectangle 11"/>
          <p:cNvSpPr>
            <a:spLocks noChangeArrowheads="1"/>
          </p:cNvSpPr>
          <p:nvPr/>
        </p:nvSpPr>
        <p:spPr bwMode="auto">
          <a:xfrm>
            <a:off x="10340975" y="6310313"/>
            <a:ext cx="812800" cy="381000"/>
          </a:xfrm>
          <a:prstGeom prst="rect">
            <a:avLst/>
          </a:prstGeom>
          <a:noFill/>
          <a:ln w="9525">
            <a:noFill/>
            <a:miter lim="800000"/>
            <a:headEnd/>
            <a:tailEnd/>
          </a:ln>
          <a:effectLst/>
        </p:spPr>
        <p:txBody>
          <a:bodyPr wrap="none" lIns="0" tIns="0" rIns="0" bIns="0" anchor="ctr" anchorCtr="0">
            <a:normAutofit/>
          </a:bodyPr>
          <a:lstStyle/>
          <a:p>
            <a:pPr algn="ctr" fontAlgn="base">
              <a:spcBef>
                <a:spcPct val="0"/>
              </a:spcBef>
              <a:spcAft>
                <a:spcPct val="0"/>
              </a:spcAft>
              <a:defRPr/>
            </a:pPr>
            <a:fld id="{E39B0399-9EE4-40D6-92E9-F4A1F2E78343}" type="slidenum">
              <a:rPr lang="en-US" b="1">
                <a:solidFill>
                  <a:srgbClr val="009969"/>
                </a:solidFill>
                <a:latin typeface="Georgia" pitchFamily="18" charset="0"/>
              </a:rPr>
              <a:pPr algn="ctr" fontAlgn="base">
                <a:spcBef>
                  <a:spcPct val="0"/>
                </a:spcBef>
                <a:spcAft>
                  <a:spcPct val="0"/>
                </a:spcAft>
                <a:defRPr/>
              </a:pPr>
              <a:t>‹#›</a:t>
            </a:fld>
            <a:endParaRPr lang="en-US" b="1" dirty="0">
              <a:solidFill>
                <a:srgbClr val="009969"/>
              </a:solidFill>
              <a:latin typeface="Georgia" pitchFamily="18" charset="0"/>
            </a:endParaRPr>
          </a:p>
        </p:txBody>
      </p:sp>
      <p:sp>
        <p:nvSpPr>
          <p:cNvPr id="7" name="Rectangle 5"/>
          <p:cNvSpPr>
            <a:spLocks noGrp="1" noChangeArrowheads="1"/>
          </p:cNvSpPr>
          <p:nvPr>
            <p:ph type="ftr" sz="quarter" idx="3"/>
          </p:nvPr>
        </p:nvSpPr>
        <p:spPr>
          <a:xfrm>
            <a:off x="1600200" y="6310313"/>
            <a:ext cx="8691562" cy="381000"/>
          </a:xfrm>
          <a:prstGeom prst="rect">
            <a:avLst/>
          </a:prstGeom>
          <a:ln/>
        </p:spPr>
        <p:txBody>
          <a:bodyPr tIns="0" bIns="0" anchor="ctr" anchorCtr="0">
            <a:normAutofit/>
          </a:bodyPr>
          <a:lstStyle>
            <a:lvl1pPr algn="ctr">
              <a:defRPr>
                <a:latin typeface="+mj-lt"/>
              </a:defRPr>
            </a:lvl1pPr>
          </a:lstStyle>
          <a:p>
            <a:pPr fontAlgn="base">
              <a:spcBef>
                <a:spcPct val="0"/>
              </a:spcBef>
              <a:spcAft>
                <a:spcPct val="0"/>
              </a:spcAft>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2287143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hf sldNum="0" hdr="0" dt="0"/>
  <p:txStyles>
    <p:titleStyle>
      <a:lvl1pPr algn="ctr" rtl="0" eaLnBrk="1" fontAlgn="base" hangingPunct="1">
        <a:spcBef>
          <a:spcPct val="0"/>
        </a:spcBef>
        <a:spcAft>
          <a:spcPct val="0"/>
        </a:spcAft>
        <a:defRPr sz="4000" b="1">
          <a:solidFill>
            <a:schemeClr val="bg1"/>
          </a:solidFill>
          <a:latin typeface="+mj-lt"/>
          <a:ea typeface="+mj-ea"/>
          <a:cs typeface="+mj-cs"/>
        </a:defRPr>
      </a:lvl1pPr>
      <a:lvl2pPr algn="ctr" rtl="0" eaLnBrk="1" fontAlgn="base" hangingPunct="1">
        <a:spcBef>
          <a:spcPct val="0"/>
        </a:spcBef>
        <a:spcAft>
          <a:spcPct val="0"/>
        </a:spcAft>
        <a:defRPr sz="4000" b="1">
          <a:solidFill>
            <a:schemeClr val="bg1"/>
          </a:solidFill>
          <a:latin typeface="Georgia" pitchFamily="18" charset="0"/>
        </a:defRPr>
      </a:lvl2pPr>
      <a:lvl3pPr algn="ctr" rtl="0" eaLnBrk="1" fontAlgn="base" hangingPunct="1">
        <a:spcBef>
          <a:spcPct val="0"/>
        </a:spcBef>
        <a:spcAft>
          <a:spcPct val="0"/>
        </a:spcAft>
        <a:defRPr sz="4000" b="1">
          <a:solidFill>
            <a:schemeClr val="bg1"/>
          </a:solidFill>
          <a:latin typeface="Georgia" pitchFamily="18" charset="0"/>
        </a:defRPr>
      </a:lvl3pPr>
      <a:lvl4pPr algn="ctr" rtl="0" eaLnBrk="1" fontAlgn="base" hangingPunct="1">
        <a:spcBef>
          <a:spcPct val="0"/>
        </a:spcBef>
        <a:spcAft>
          <a:spcPct val="0"/>
        </a:spcAft>
        <a:defRPr sz="4000" b="1">
          <a:solidFill>
            <a:schemeClr val="bg1"/>
          </a:solidFill>
          <a:latin typeface="Georgia" pitchFamily="18" charset="0"/>
        </a:defRPr>
      </a:lvl4pPr>
      <a:lvl5pPr algn="ctr" rtl="0" eaLnBrk="1" fontAlgn="base" hangingPunct="1">
        <a:spcBef>
          <a:spcPct val="0"/>
        </a:spcBef>
        <a:spcAft>
          <a:spcPct val="0"/>
        </a:spcAft>
        <a:defRPr sz="4000" b="1">
          <a:solidFill>
            <a:schemeClr val="bg1"/>
          </a:solidFill>
          <a:latin typeface="Georgia" pitchFamily="18" charset="0"/>
        </a:defRPr>
      </a:lvl5pPr>
      <a:lvl6pPr marL="457200" algn="ctr" rtl="0" eaLnBrk="1" fontAlgn="base" hangingPunct="1">
        <a:spcBef>
          <a:spcPct val="0"/>
        </a:spcBef>
        <a:spcAft>
          <a:spcPct val="0"/>
        </a:spcAft>
        <a:defRPr sz="4000" b="1">
          <a:solidFill>
            <a:schemeClr val="bg1"/>
          </a:solidFill>
          <a:latin typeface="Georgia" pitchFamily="18" charset="0"/>
        </a:defRPr>
      </a:lvl6pPr>
      <a:lvl7pPr marL="914400" algn="ctr" rtl="0" eaLnBrk="1" fontAlgn="base" hangingPunct="1">
        <a:spcBef>
          <a:spcPct val="0"/>
        </a:spcBef>
        <a:spcAft>
          <a:spcPct val="0"/>
        </a:spcAft>
        <a:defRPr sz="4000" b="1">
          <a:solidFill>
            <a:schemeClr val="bg1"/>
          </a:solidFill>
          <a:latin typeface="Georgia" pitchFamily="18" charset="0"/>
        </a:defRPr>
      </a:lvl7pPr>
      <a:lvl8pPr marL="1371600" algn="ctr" rtl="0" eaLnBrk="1" fontAlgn="base" hangingPunct="1">
        <a:spcBef>
          <a:spcPct val="0"/>
        </a:spcBef>
        <a:spcAft>
          <a:spcPct val="0"/>
        </a:spcAft>
        <a:defRPr sz="4000" b="1">
          <a:solidFill>
            <a:schemeClr val="bg1"/>
          </a:solidFill>
          <a:latin typeface="Georgia" pitchFamily="18" charset="0"/>
        </a:defRPr>
      </a:lvl8pPr>
      <a:lvl9pPr marL="1828800" algn="ctr" rtl="0" eaLnBrk="1" fontAlgn="base" hangingPunct="1">
        <a:spcBef>
          <a:spcPct val="0"/>
        </a:spcBef>
        <a:spcAft>
          <a:spcPct val="0"/>
        </a:spcAft>
        <a:defRPr sz="4000" b="1">
          <a:solidFill>
            <a:schemeClr val="bg1"/>
          </a:solidFill>
          <a:latin typeface="Georgia" pitchFamily="18" charset="0"/>
        </a:defRPr>
      </a:lvl9pPr>
    </p:titleStyle>
    <p:bodyStyle>
      <a:lvl1pPr marL="342900" indent="-342900" algn="l" rtl="0" eaLnBrk="1" fontAlgn="base" hangingPunct="1">
        <a:spcBef>
          <a:spcPct val="20000"/>
        </a:spcBef>
        <a:spcAft>
          <a:spcPct val="0"/>
        </a:spcAft>
        <a:buFontTx/>
        <a:buBlip>
          <a:blip r:embed="rId11"/>
        </a:buBlip>
        <a:defRPr sz="3200" b="1">
          <a:solidFill>
            <a:schemeClr val="bg1"/>
          </a:solidFill>
          <a:latin typeface="+mn-lt"/>
          <a:ea typeface="+mn-ea"/>
          <a:cs typeface="+mn-cs"/>
        </a:defRPr>
      </a:lvl1pPr>
      <a:lvl2pPr marL="742950" indent="-285750" algn="l" rtl="0" eaLnBrk="1" fontAlgn="base" hangingPunct="1">
        <a:spcBef>
          <a:spcPct val="20000"/>
        </a:spcBef>
        <a:spcAft>
          <a:spcPct val="0"/>
        </a:spcAft>
        <a:buFontTx/>
        <a:buBlip>
          <a:blip r:embed="rId11"/>
        </a:buBlip>
        <a:defRPr sz="2800">
          <a:solidFill>
            <a:schemeClr val="bg1"/>
          </a:solidFill>
          <a:latin typeface="+mn-lt"/>
        </a:defRPr>
      </a:lvl2pPr>
      <a:lvl3pPr marL="1143000" indent="-228600" algn="l" rtl="0" eaLnBrk="1" fontAlgn="base" hangingPunct="1">
        <a:spcBef>
          <a:spcPct val="20000"/>
        </a:spcBef>
        <a:spcAft>
          <a:spcPct val="0"/>
        </a:spcAft>
        <a:buFontTx/>
        <a:buBlip>
          <a:blip r:embed="rId11"/>
        </a:buBlip>
        <a:defRPr sz="2400">
          <a:solidFill>
            <a:schemeClr val="bg1"/>
          </a:solidFill>
          <a:latin typeface="+mn-lt"/>
        </a:defRPr>
      </a:lvl3pPr>
      <a:lvl4pPr marL="1600200" indent="-228600" algn="l" rtl="0" eaLnBrk="1" fontAlgn="base" hangingPunct="1">
        <a:spcBef>
          <a:spcPct val="20000"/>
        </a:spcBef>
        <a:spcAft>
          <a:spcPct val="0"/>
        </a:spcAft>
        <a:buFontTx/>
        <a:buBlip>
          <a:blip r:embed="rId11"/>
        </a:buBlip>
        <a:defRPr sz="2000">
          <a:solidFill>
            <a:schemeClr val="bg1"/>
          </a:solidFill>
          <a:latin typeface="+mn-lt"/>
        </a:defRPr>
      </a:lvl4pPr>
      <a:lvl5pPr marL="2057400" indent="-228600" algn="l" rtl="0" eaLnBrk="1" fontAlgn="base" hangingPunct="1">
        <a:spcBef>
          <a:spcPct val="20000"/>
        </a:spcBef>
        <a:spcAft>
          <a:spcPct val="0"/>
        </a:spcAft>
        <a:buFontTx/>
        <a:buBlip>
          <a:blip r:embed="rId11"/>
        </a:buBlip>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9969"/>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88500" y="6179131"/>
            <a:ext cx="10215001" cy="618750"/>
          </a:xfrm>
          <a:prstGeom prst="rect">
            <a:avLst/>
          </a:prstGeom>
        </p:spPr>
      </p:pic>
      <p:sp>
        <p:nvSpPr>
          <p:cNvPr id="1027"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5" name="Rectangle 11"/>
          <p:cNvSpPr>
            <a:spLocks noChangeArrowheads="1"/>
          </p:cNvSpPr>
          <p:nvPr/>
        </p:nvSpPr>
        <p:spPr bwMode="auto">
          <a:xfrm>
            <a:off x="10340975" y="6310313"/>
            <a:ext cx="812800" cy="381000"/>
          </a:xfrm>
          <a:prstGeom prst="rect">
            <a:avLst/>
          </a:prstGeom>
          <a:noFill/>
          <a:ln w="9525">
            <a:noFill/>
            <a:miter lim="800000"/>
            <a:headEnd/>
            <a:tailEnd/>
          </a:ln>
          <a:effectLst/>
        </p:spPr>
        <p:txBody>
          <a:bodyPr wrap="none" lIns="0" tIns="0" rIns="0" bIns="0" anchor="ctr" anchorCtr="0">
            <a:normAutofit/>
          </a:bodyPr>
          <a:lstStyle/>
          <a:p>
            <a:pPr algn="ctr" fontAlgn="base">
              <a:spcBef>
                <a:spcPct val="0"/>
              </a:spcBef>
              <a:spcAft>
                <a:spcPct val="0"/>
              </a:spcAft>
              <a:defRPr/>
            </a:pPr>
            <a:fld id="{E39B0399-9EE4-40D6-92E9-F4A1F2E78343}" type="slidenum">
              <a:rPr lang="en-US" b="1">
                <a:solidFill>
                  <a:srgbClr val="009969"/>
                </a:solidFill>
                <a:latin typeface="Georgia" pitchFamily="18" charset="0"/>
              </a:rPr>
              <a:pPr algn="ctr" fontAlgn="base">
                <a:spcBef>
                  <a:spcPct val="0"/>
                </a:spcBef>
                <a:spcAft>
                  <a:spcPct val="0"/>
                </a:spcAft>
                <a:defRPr/>
              </a:pPr>
              <a:t>‹#›</a:t>
            </a:fld>
            <a:endParaRPr lang="en-US" b="1" dirty="0">
              <a:solidFill>
                <a:srgbClr val="009969"/>
              </a:solidFill>
              <a:latin typeface="Georgia" pitchFamily="18" charset="0"/>
            </a:endParaRPr>
          </a:p>
        </p:txBody>
      </p:sp>
      <p:sp>
        <p:nvSpPr>
          <p:cNvPr id="7" name="Rectangle 5"/>
          <p:cNvSpPr>
            <a:spLocks noGrp="1" noChangeArrowheads="1"/>
          </p:cNvSpPr>
          <p:nvPr>
            <p:ph type="ftr" sz="quarter" idx="3"/>
          </p:nvPr>
        </p:nvSpPr>
        <p:spPr>
          <a:xfrm>
            <a:off x="1600200" y="6310313"/>
            <a:ext cx="8691562" cy="381000"/>
          </a:xfrm>
          <a:prstGeom prst="rect">
            <a:avLst/>
          </a:prstGeom>
          <a:ln/>
        </p:spPr>
        <p:txBody>
          <a:bodyPr tIns="0" bIns="0" anchor="ctr" anchorCtr="0">
            <a:normAutofit/>
          </a:bodyPr>
          <a:lstStyle>
            <a:lvl1pPr algn="ctr">
              <a:defRPr>
                <a:latin typeface="+mj-lt"/>
              </a:defRPr>
            </a:lvl1pPr>
          </a:lstStyle>
          <a:p>
            <a:pPr fontAlgn="base">
              <a:spcBef>
                <a:spcPct val="0"/>
              </a:spcBef>
              <a:spcAft>
                <a:spcPct val="0"/>
              </a:spcAft>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210814262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iming>
    <p:tnLst>
      <p:par>
        <p:cTn id="1" dur="indefinite" restart="never" nodeType="tmRoot"/>
      </p:par>
    </p:tnLst>
  </p:timing>
  <p:hf sldNum="0" hdr="0" dt="0"/>
  <p:txStyles>
    <p:titleStyle>
      <a:lvl1pPr algn="ctr" rtl="0" eaLnBrk="1" fontAlgn="base" hangingPunct="1">
        <a:spcBef>
          <a:spcPct val="0"/>
        </a:spcBef>
        <a:spcAft>
          <a:spcPct val="0"/>
        </a:spcAft>
        <a:defRPr sz="4000" b="1">
          <a:solidFill>
            <a:schemeClr val="bg1"/>
          </a:solidFill>
          <a:latin typeface="+mj-lt"/>
          <a:ea typeface="+mj-ea"/>
          <a:cs typeface="+mj-cs"/>
        </a:defRPr>
      </a:lvl1pPr>
      <a:lvl2pPr algn="ctr" rtl="0" eaLnBrk="1" fontAlgn="base" hangingPunct="1">
        <a:spcBef>
          <a:spcPct val="0"/>
        </a:spcBef>
        <a:spcAft>
          <a:spcPct val="0"/>
        </a:spcAft>
        <a:defRPr sz="4000" b="1">
          <a:solidFill>
            <a:schemeClr val="bg1"/>
          </a:solidFill>
          <a:latin typeface="Georgia" pitchFamily="18" charset="0"/>
        </a:defRPr>
      </a:lvl2pPr>
      <a:lvl3pPr algn="ctr" rtl="0" eaLnBrk="1" fontAlgn="base" hangingPunct="1">
        <a:spcBef>
          <a:spcPct val="0"/>
        </a:spcBef>
        <a:spcAft>
          <a:spcPct val="0"/>
        </a:spcAft>
        <a:defRPr sz="4000" b="1">
          <a:solidFill>
            <a:schemeClr val="bg1"/>
          </a:solidFill>
          <a:latin typeface="Georgia" pitchFamily="18" charset="0"/>
        </a:defRPr>
      </a:lvl3pPr>
      <a:lvl4pPr algn="ctr" rtl="0" eaLnBrk="1" fontAlgn="base" hangingPunct="1">
        <a:spcBef>
          <a:spcPct val="0"/>
        </a:spcBef>
        <a:spcAft>
          <a:spcPct val="0"/>
        </a:spcAft>
        <a:defRPr sz="4000" b="1">
          <a:solidFill>
            <a:schemeClr val="bg1"/>
          </a:solidFill>
          <a:latin typeface="Georgia" pitchFamily="18" charset="0"/>
        </a:defRPr>
      </a:lvl4pPr>
      <a:lvl5pPr algn="ctr" rtl="0" eaLnBrk="1" fontAlgn="base" hangingPunct="1">
        <a:spcBef>
          <a:spcPct val="0"/>
        </a:spcBef>
        <a:spcAft>
          <a:spcPct val="0"/>
        </a:spcAft>
        <a:defRPr sz="4000" b="1">
          <a:solidFill>
            <a:schemeClr val="bg1"/>
          </a:solidFill>
          <a:latin typeface="Georgia" pitchFamily="18" charset="0"/>
        </a:defRPr>
      </a:lvl5pPr>
      <a:lvl6pPr marL="457200" algn="ctr" rtl="0" eaLnBrk="1" fontAlgn="base" hangingPunct="1">
        <a:spcBef>
          <a:spcPct val="0"/>
        </a:spcBef>
        <a:spcAft>
          <a:spcPct val="0"/>
        </a:spcAft>
        <a:defRPr sz="4000" b="1">
          <a:solidFill>
            <a:schemeClr val="bg1"/>
          </a:solidFill>
          <a:latin typeface="Georgia" pitchFamily="18" charset="0"/>
        </a:defRPr>
      </a:lvl6pPr>
      <a:lvl7pPr marL="914400" algn="ctr" rtl="0" eaLnBrk="1" fontAlgn="base" hangingPunct="1">
        <a:spcBef>
          <a:spcPct val="0"/>
        </a:spcBef>
        <a:spcAft>
          <a:spcPct val="0"/>
        </a:spcAft>
        <a:defRPr sz="4000" b="1">
          <a:solidFill>
            <a:schemeClr val="bg1"/>
          </a:solidFill>
          <a:latin typeface="Georgia" pitchFamily="18" charset="0"/>
        </a:defRPr>
      </a:lvl7pPr>
      <a:lvl8pPr marL="1371600" algn="ctr" rtl="0" eaLnBrk="1" fontAlgn="base" hangingPunct="1">
        <a:spcBef>
          <a:spcPct val="0"/>
        </a:spcBef>
        <a:spcAft>
          <a:spcPct val="0"/>
        </a:spcAft>
        <a:defRPr sz="4000" b="1">
          <a:solidFill>
            <a:schemeClr val="bg1"/>
          </a:solidFill>
          <a:latin typeface="Georgia" pitchFamily="18" charset="0"/>
        </a:defRPr>
      </a:lvl8pPr>
      <a:lvl9pPr marL="1828800" algn="ctr" rtl="0" eaLnBrk="1" fontAlgn="base" hangingPunct="1">
        <a:spcBef>
          <a:spcPct val="0"/>
        </a:spcBef>
        <a:spcAft>
          <a:spcPct val="0"/>
        </a:spcAft>
        <a:defRPr sz="4000" b="1">
          <a:solidFill>
            <a:schemeClr val="bg1"/>
          </a:solidFill>
          <a:latin typeface="Georgia" pitchFamily="18" charset="0"/>
        </a:defRPr>
      </a:lvl9pPr>
    </p:titleStyle>
    <p:bodyStyle>
      <a:lvl1pPr marL="342900" indent="-342900" algn="l" rtl="0" eaLnBrk="1" fontAlgn="base" hangingPunct="1">
        <a:spcBef>
          <a:spcPct val="20000"/>
        </a:spcBef>
        <a:spcAft>
          <a:spcPct val="0"/>
        </a:spcAft>
        <a:buFontTx/>
        <a:buBlip>
          <a:blip r:embed="rId11"/>
        </a:buBlip>
        <a:defRPr sz="3200" b="1">
          <a:solidFill>
            <a:schemeClr val="bg1"/>
          </a:solidFill>
          <a:latin typeface="+mn-lt"/>
          <a:ea typeface="+mn-ea"/>
          <a:cs typeface="+mn-cs"/>
        </a:defRPr>
      </a:lvl1pPr>
      <a:lvl2pPr marL="742950" indent="-285750" algn="l" rtl="0" eaLnBrk="1" fontAlgn="base" hangingPunct="1">
        <a:spcBef>
          <a:spcPct val="20000"/>
        </a:spcBef>
        <a:spcAft>
          <a:spcPct val="0"/>
        </a:spcAft>
        <a:buFontTx/>
        <a:buBlip>
          <a:blip r:embed="rId11"/>
        </a:buBlip>
        <a:defRPr sz="2800">
          <a:solidFill>
            <a:schemeClr val="bg1"/>
          </a:solidFill>
          <a:latin typeface="+mn-lt"/>
        </a:defRPr>
      </a:lvl2pPr>
      <a:lvl3pPr marL="1143000" indent="-228600" algn="l" rtl="0" eaLnBrk="1" fontAlgn="base" hangingPunct="1">
        <a:spcBef>
          <a:spcPct val="20000"/>
        </a:spcBef>
        <a:spcAft>
          <a:spcPct val="0"/>
        </a:spcAft>
        <a:buFontTx/>
        <a:buBlip>
          <a:blip r:embed="rId11"/>
        </a:buBlip>
        <a:defRPr sz="2400">
          <a:solidFill>
            <a:schemeClr val="bg1"/>
          </a:solidFill>
          <a:latin typeface="+mn-lt"/>
        </a:defRPr>
      </a:lvl3pPr>
      <a:lvl4pPr marL="1600200" indent="-228600" algn="l" rtl="0" eaLnBrk="1" fontAlgn="base" hangingPunct="1">
        <a:spcBef>
          <a:spcPct val="20000"/>
        </a:spcBef>
        <a:spcAft>
          <a:spcPct val="0"/>
        </a:spcAft>
        <a:buFontTx/>
        <a:buBlip>
          <a:blip r:embed="rId11"/>
        </a:buBlip>
        <a:defRPr sz="2000">
          <a:solidFill>
            <a:schemeClr val="bg1"/>
          </a:solidFill>
          <a:latin typeface="+mn-lt"/>
        </a:defRPr>
      </a:lvl4pPr>
      <a:lvl5pPr marL="2057400" indent="-228600" algn="l" rtl="0" eaLnBrk="1" fontAlgn="base" hangingPunct="1">
        <a:spcBef>
          <a:spcPct val="20000"/>
        </a:spcBef>
        <a:spcAft>
          <a:spcPct val="0"/>
        </a:spcAft>
        <a:buFontTx/>
        <a:buBlip>
          <a:blip r:embed="rId11"/>
        </a:buBlip>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hyperlink" Target="https://www.dot.state.oh.us/Divisions/ODI/SDBE/Pages/Set-Aside-Project-Information-OLD.aspx" TargetMode="External"/><Relationship Id="rId2" Type="http://schemas.openxmlformats.org/officeDocument/2006/relationships/hyperlink" Target="https://rightsignature.com/forms/SBECertification--a8d133/token/5c244c90ca6" TargetMode="Externa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209800" y="3124200"/>
            <a:ext cx="7772400" cy="1143000"/>
          </a:xfrm>
        </p:spPr>
        <p:txBody>
          <a:bodyPr/>
          <a:lstStyle/>
          <a:p>
            <a:r>
              <a:rPr lang="en-US" sz="2400" dirty="0" smtClean="0"/>
              <a:t>Understanding the Value of Opportunity, Diversity &amp; Inclusion</a:t>
            </a:r>
            <a:endParaRPr lang="en-US" sz="2400" dirty="0"/>
          </a:p>
        </p:txBody>
      </p:sp>
      <p:sp>
        <p:nvSpPr>
          <p:cNvPr id="9" name="Subtitle 2"/>
          <p:cNvSpPr>
            <a:spLocks noGrp="1"/>
          </p:cNvSpPr>
          <p:nvPr>
            <p:ph type="subTitle" idx="1"/>
          </p:nvPr>
        </p:nvSpPr>
        <p:spPr>
          <a:xfrm>
            <a:off x="2209800" y="5943600"/>
            <a:ext cx="7772400" cy="609600"/>
          </a:xfrm>
        </p:spPr>
        <p:txBody>
          <a:bodyPr rtlCol="0" anchor="ctr" anchorCtr="0">
            <a:normAutofit/>
          </a:bodyPr>
          <a:lstStyle>
            <a:lvl1pPr algn="ctr">
              <a:defRPr sz="2400">
                <a:latin typeface="+mj-lt"/>
              </a:defRPr>
            </a:lvl1pPr>
          </a:lstStyle>
          <a:p>
            <a:pPr>
              <a:defRPr/>
            </a:pPr>
            <a:r>
              <a:rPr lang="en-US" dirty="0"/>
              <a:t>2016 Conaway Conference</a:t>
            </a:r>
          </a:p>
        </p:txBody>
      </p:sp>
      <p:sp>
        <p:nvSpPr>
          <p:cNvPr id="4" name="Title 6"/>
          <p:cNvSpPr txBox="1">
            <a:spLocks/>
          </p:cNvSpPr>
          <p:nvPr/>
        </p:nvSpPr>
        <p:spPr bwMode="auto">
          <a:xfrm>
            <a:off x="2209800" y="4328746"/>
            <a:ext cx="7772400" cy="15533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bg1"/>
                </a:solidFill>
                <a:latin typeface="Georgia" pitchFamily="18" charset="0"/>
              </a:defRPr>
            </a:lvl2pPr>
            <a:lvl3pPr algn="ctr" rtl="0" eaLnBrk="1" fontAlgn="base" hangingPunct="1">
              <a:spcBef>
                <a:spcPct val="0"/>
              </a:spcBef>
              <a:spcAft>
                <a:spcPct val="0"/>
              </a:spcAft>
              <a:defRPr sz="4000" b="1">
                <a:solidFill>
                  <a:schemeClr val="bg1"/>
                </a:solidFill>
                <a:latin typeface="Georgia" pitchFamily="18" charset="0"/>
              </a:defRPr>
            </a:lvl3pPr>
            <a:lvl4pPr algn="ctr" rtl="0" eaLnBrk="1" fontAlgn="base" hangingPunct="1">
              <a:spcBef>
                <a:spcPct val="0"/>
              </a:spcBef>
              <a:spcAft>
                <a:spcPct val="0"/>
              </a:spcAft>
              <a:defRPr sz="4000" b="1">
                <a:solidFill>
                  <a:schemeClr val="bg1"/>
                </a:solidFill>
                <a:latin typeface="Georgia" pitchFamily="18" charset="0"/>
              </a:defRPr>
            </a:lvl4pPr>
            <a:lvl5pPr algn="ctr" rtl="0" eaLnBrk="1" fontAlgn="base" hangingPunct="1">
              <a:spcBef>
                <a:spcPct val="0"/>
              </a:spcBef>
              <a:spcAft>
                <a:spcPct val="0"/>
              </a:spcAft>
              <a:defRPr sz="4000" b="1">
                <a:solidFill>
                  <a:schemeClr val="bg1"/>
                </a:solidFill>
                <a:latin typeface="Georgia" pitchFamily="18" charset="0"/>
              </a:defRPr>
            </a:lvl5pPr>
            <a:lvl6pPr marL="457200" algn="ctr" rtl="0" eaLnBrk="1" fontAlgn="base" hangingPunct="1">
              <a:spcBef>
                <a:spcPct val="0"/>
              </a:spcBef>
              <a:spcAft>
                <a:spcPct val="0"/>
              </a:spcAft>
              <a:defRPr sz="4000" b="1">
                <a:solidFill>
                  <a:schemeClr val="bg1"/>
                </a:solidFill>
                <a:latin typeface="Georgia" pitchFamily="18" charset="0"/>
              </a:defRPr>
            </a:lvl6pPr>
            <a:lvl7pPr marL="914400" algn="ctr" rtl="0" eaLnBrk="1" fontAlgn="base" hangingPunct="1">
              <a:spcBef>
                <a:spcPct val="0"/>
              </a:spcBef>
              <a:spcAft>
                <a:spcPct val="0"/>
              </a:spcAft>
              <a:defRPr sz="4000" b="1">
                <a:solidFill>
                  <a:schemeClr val="bg1"/>
                </a:solidFill>
                <a:latin typeface="Georgia" pitchFamily="18" charset="0"/>
              </a:defRPr>
            </a:lvl7pPr>
            <a:lvl8pPr marL="1371600" algn="ctr" rtl="0" eaLnBrk="1" fontAlgn="base" hangingPunct="1">
              <a:spcBef>
                <a:spcPct val="0"/>
              </a:spcBef>
              <a:spcAft>
                <a:spcPct val="0"/>
              </a:spcAft>
              <a:defRPr sz="4000" b="1">
                <a:solidFill>
                  <a:schemeClr val="bg1"/>
                </a:solidFill>
                <a:latin typeface="Georgia" pitchFamily="18" charset="0"/>
              </a:defRPr>
            </a:lvl8pPr>
            <a:lvl9pPr marL="1828800" algn="ctr" rtl="0" eaLnBrk="1" fontAlgn="base" hangingPunct="1">
              <a:spcBef>
                <a:spcPct val="0"/>
              </a:spcBef>
              <a:spcAft>
                <a:spcPct val="0"/>
              </a:spcAft>
              <a:defRPr sz="4000" b="1">
                <a:solidFill>
                  <a:schemeClr val="bg1"/>
                </a:solidFill>
                <a:latin typeface="Georgia" pitchFamily="18" charset="0"/>
              </a:defRPr>
            </a:lvl9pPr>
          </a:lstStyle>
          <a:p>
            <a:r>
              <a:rPr lang="en-US" sz="2000" b="0" i="1" dirty="0" smtClean="0">
                <a:solidFill>
                  <a:srgbClr val="000000"/>
                </a:solidFill>
              </a:rPr>
              <a:t>Kimberly A. Watson</a:t>
            </a:r>
            <a:r>
              <a:rPr lang="en-US" sz="2000" b="0" dirty="0" smtClean="0">
                <a:solidFill>
                  <a:srgbClr val="000000"/>
                </a:solidFill>
              </a:rPr>
              <a:t>, Assistant Deputy Director</a:t>
            </a:r>
          </a:p>
          <a:p>
            <a:r>
              <a:rPr lang="en-US" sz="2000" b="0" dirty="0" smtClean="0">
                <a:solidFill>
                  <a:srgbClr val="000000"/>
                </a:solidFill>
              </a:rPr>
              <a:t>Division </a:t>
            </a:r>
            <a:r>
              <a:rPr lang="en-US" sz="2000" b="0" dirty="0">
                <a:solidFill>
                  <a:srgbClr val="000000"/>
                </a:solidFill>
              </a:rPr>
              <a:t>of Opportunity, Diversity and </a:t>
            </a:r>
            <a:r>
              <a:rPr lang="en-US" sz="2000" b="0" dirty="0" smtClean="0">
                <a:solidFill>
                  <a:srgbClr val="000000"/>
                </a:solidFill>
              </a:rPr>
              <a:t>Inclusion</a:t>
            </a:r>
            <a:endParaRPr lang="en-US" sz="2000" b="0" dirty="0">
              <a:solidFill>
                <a:srgbClr val="000000"/>
              </a:solidFill>
            </a:endParaRPr>
          </a:p>
        </p:txBody>
      </p:sp>
    </p:spTree>
    <p:extLst>
      <p:ext uri="{BB962C8B-B14F-4D97-AF65-F5344CB8AC3E}">
        <p14:creationId xmlns:p14="http://schemas.microsoft.com/office/powerpoint/2010/main" val="2982866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6000" dirty="0" smtClean="0"/>
              <a:t>What is Outreach?</a:t>
            </a:r>
            <a:endParaRPr lang="en-US" sz="6000" dirty="0"/>
          </a:p>
        </p:txBody>
      </p:sp>
      <p:sp>
        <p:nvSpPr>
          <p:cNvPr id="4" name="Footer Placeholder 3"/>
          <p:cNvSpPr>
            <a:spLocks noGrp="1"/>
          </p:cNvSpPr>
          <p:nvPr>
            <p:ph type="ftr" sz="quarter" idx="3"/>
          </p:nvPr>
        </p:nvSpPr>
        <p:spPr/>
        <p:txBody>
          <a:bodyPr>
            <a:normAutofit/>
          </a:bodyPr>
          <a:lstStyle/>
          <a:p>
            <a:pPr>
              <a:defRPr/>
            </a:pPr>
            <a:r>
              <a:rPr lang="en-US" sz="2400" dirty="0"/>
              <a:t>2016 Conaway Conference</a:t>
            </a:r>
          </a:p>
        </p:txBody>
      </p:sp>
    </p:spTree>
    <p:extLst>
      <p:ext uri="{BB962C8B-B14F-4D97-AF65-F5344CB8AC3E}">
        <p14:creationId xmlns:p14="http://schemas.microsoft.com/office/powerpoint/2010/main" val="2528947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600200"/>
            <a:ext cx="8229600" cy="4648200"/>
          </a:xfrm>
        </p:spPr>
        <p:txBody>
          <a:bodyPr/>
          <a:lstStyle/>
          <a:p>
            <a:pPr marL="565150" indent="-565150">
              <a:buBlip>
                <a:blip r:embed="rId3"/>
              </a:buBlip>
            </a:pPr>
            <a:r>
              <a:rPr lang="en-US" dirty="0" smtClean="0"/>
              <a:t>Communicate</a:t>
            </a:r>
          </a:p>
          <a:p>
            <a:pPr marL="850900" lvl="1" indent="-565150">
              <a:buBlip>
                <a:blip r:embed="rId3"/>
              </a:buBlip>
            </a:pPr>
            <a:r>
              <a:rPr lang="en-US" dirty="0" smtClean="0"/>
              <a:t>Point of access to the community</a:t>
            </a:r>
          </a:p>
          <a:p>
            <a:pPr marL="0" indent="0">
              <a:buNone/>
            </a:pPr>
            <a:endParaRPr lang="en-US" dirty="0" smtClean="0"/>
          </a:p>
          <a:p>
            <a:pPr marL="565150" indent="-565150">
              <a:buBlip>
                <a:blip r:embed="rId3"/>
              </a:buBlip>
            </a:pPr>
            <a:r>
              <a:rPr lang="en-US" dirty="0" smtClean="0"/>
              <a:t>Educate</a:t>
            </a:r>
          </a:p>
          <a:p>
            <a:pPr marL="850900" lvl="1" indent="-565150">
              <a:buBlip>
                <a:blip r:embed="rId3"/>
              </a:buBlip>
            </a:pPr>
            <a:r>
              <a:rPr lang="en-US" dirty="0" smtClean="0"/>
              <a:t>Liaison for business opportunity</a:t>
            </a:r>
          </a:p>
          <a:p>
            <a:pPr marL="0" indent="0">
              <a:buNone/>
            </a:pPr>
            <a:endParaRPr lang="en-US" dirty="0" smtClean="0"/>
          </a:p>
          <a:p>
            <a:pPr marL="565150" indent="-565150">
              <a:buBlip>
                <a:blip r:embed="rId3"/>
              </a:buBlip>
            </a:pPr>
            <a:r>
              <a:rPr lang="en-US" dirty="0" smtClean="0"/>
              <a:t>Collaborate</a:t>
            </a:r>
          </a:p>
          <a:p>
            <a:pPr marL="850900" lvl="1" indent="-565150">
              <a:buBlip>
                <a:blip r:embed="rId3"/>
              </a:buBlip>
            </a:pPr>
            <a:r>
              <a:rPr lang="en-US" dirty="0" smtClean="0"/>
              <a:t>Engage with stakeholders</a:t>
            </a:r>
            <a:endParaRPr lang="en-US" dirty="0"/>
          </a:p>
          <a:p>
            <a:pPr marL="0" indent="0">
              <a:buNone/>
            </a:pPr>
            <a:endParaRPr lang="en-US" dirty="0" smtClean="0">
              <a:solidFill>
                <a:schemeClr val="accent2">
                  <a:lumMod val="75000"/>
                </a:schemeClr>
              </a:solidFill>
            </a:endParaRPr>
          </a:p>
          <a:p>
            <a:pPr marL="0" indent="0">
              <a:buNone/>
            </a:pPr>
            <a:endParaRPr lang="en-US" dirty="0">
              <a:solidFill>
                <a:schemeClr val="accent2">
                  <a:lumMod val="75000"/>
                </a:schemeClr>
              </a:solidFill>
            </a:endParaRPr>
          </a:p>
          <a:p>
            <a:pPr marL="0" indent="0">
              <a:buNone/>
            </a:pPr>
            <a:endParaRPr lang="en-US" dirty="0">
              <a:solidFill>
                <a:schemeClr val="accent2">
                  <a:lumMod val="75000"/>
                </a:schemeClr>
              </a:solidFill>
            </a:endParaRPr>
          </a:p>
          <a:p>
            <a:endParaRPr lang="en-US" dirty="0"/>
          </a:p>
        </p:txBody>
      </p:sp>
      <p:sp>
        <p:nvSpPr>
          <p:cNvPr id="4" name="Footer Placeholder 3"/>
          <p:cNvSpPr>
            <a:spLocks noGrp="1"/>
          </p:cNvSpPr>
          <p:nvPr>
            <p:ph type="ftr" sz="quarter" idx="3"/>
          </p:nvPr>
        </p:nvSpPr>
        <p:spPr>
          <a:xfrm>
            <a:off x="2514600" y="6380162"/>
            <a:ext cx="7162800" cy="228600"/>
          </a:xfrm>
        </p:spPr>
        <p:txBody>
          <a:bodyPr>
            <a:noAutofit/>
          </a:bodyPr>
          <a:lstStyle/>
          <a:p>
            <a:pPr>
              <a:defRPr/>
            </a:pPr>
            <a:r>
              <a:rPr lang="en-US" sz="2400" dirty="0" smtClean="0"/>
              <a:t>2016 Conaway Conference</a:t>
            </a:r>
            <a:endParaRPr lang="en-US" sz="2400" dirty="0"/>
          </a:p>
        </p:txBody>
      </p:sp>
      <p:sp>
        <p:nvSpPr>
          <p:cNvPr id="5" name="Title 4"/>
          <p:cNvSpPr>
            <a:spLocks noGrp="1"/>
          </p:cNvSpPr>
          <p:nvPr>
            <p:ph type="title"/>
          </p:nvPr>
        </p:nvSpPr>
        <p:spPr/>
        <p:txBody>
          <a:bodyPr/>
          <a:lstStyle/>
          <a:p>
            <a:r>
              <a:rPr lang="en-US" dirty="0" smtClean="0"/>
              <a:t>Office of Outreach</a:t>
            </a:r>
            <a:endParaRPr lang="en-US" dirty="0"/>
          </a:p>
        </p:txBody>
      </p:sp>
    </p:spTree>
    <p:extLst>
      <p:ext uri="{BB962C8B-B14F-4D97-AF65-F5344CB8AC3E}">
        <p14:creationId xmlns:p14="http://schemas.microsoft.com/office/powerpoint/2010/main" val="1994223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7600" y="1877549"/>
            <a:ext cx="4876800" cy="4306888"/>
          </a:xfrm>
        </p:spPr>
      </p:pic>
      <p:sp>
        <p:nvSpPr>
          <p:cNvPr id="2" name="Title 1"/>
          <p:cNvSpPr>
            <a:spLocks noGrp="1"/>
          </p:cNvSpPr>
          <p:nvPr>
            <p:ph type="title"/>
          </p:nvPr>
        </p:nvSpPr>
        <p:spPr/>
        <p:txBody>
          <a:bodyPr/>
          <a:lstStyle/>
          <a:p>
            <a:r>
              <a:rPr lang="en-US" dirty="0" smtClean="0"/>
              <a:t>Office of Outreach</a:t>
            </a:r>
            <a:endParaRPr lang="en-US" dirty="0"/>
          </a:p>
        </p:txBody>
      </p:sp>
      <p:sp>
        <p:nvSpPr>
          <p:cNvPr id="6" name="Text Placeholder 5"/>
          <p:cNvSpPr>
            <a:spLocks noGrp="1"/>
          </p:cNvSpPr>
          <p:nvPr>
            <p:ph type="body" sz="quarter" idx="11"/>
          </p:nvPr>
        </p:nvSpPr>
        <p:spPr>
          <a:xfrm>
            <a:off x="1981200" y="1408112"/>
            <a:ext cx="8305800" cy="609600"/>
          </a:xfrm>
        </p:spPr>
        <p:txBody>
          <a:bodyPr/>
          <a:lstStyle/>
          <a:p>
            <a:pPr algn="l"/>
            <a:r>
              <a:rPr lang="en-US" i="0" u="none" dirty="0" smtClean="0"/>
              <a:t>Statewide – 4 Regional Outreach Managers</a:t>
            </a:r>
            <a:endParaRPr lang="en-US" i="0" u="none" dirty="0"/>
          </a:p>
        </p:txBody>
      </p:sp>
      <p:sp>
        <p:nvSpPr>
          <p:cNvPr id="4" name="Footer Placeholder 3"/>
          <p:cNvSpPr>
            <a:spLocks noGrp="1"/>
          </p:cNvSpPr>
          <p:nvPr>
            <p:ph type="ftr" sz="quarter" idx="3"/>
          </p:nvPr>
        </p:nvSpPr>
        <p:spPr/>
        <p:txBody>
          <a:bodyPr>
            <a:normAutofit/>
          </a:bodyPr>
          <a:lstStyle/>
          <a:p>
            <a:pPr>
              <a:defRPr/>
            </a:pPr>
            <a:r>
              <a:rPr lang="en-US" sz="2400" smtClean="0"/>
              <a:t>2016 Conaway Conference</a:t>
            </a:r>
            <a:endParaRPr lang="en-US" sz="2400" dirty="0"/>
          </a:p>
        </p:txBody>
      </p:sp>
    </p:spTree>
    <p:extLst>
      <p:ext uri="{BB962C8B-B14F-4D97-AF65-F5344CB8AC3E}">
        <p14:creationId xmlns:p14="http://schemas.microsoft.com/office/powerpoint/2010/main" val="513398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209800" y="3124200"/>
            <a:ext cx="7772400" cy="1143000"/>
          </a:xfrm>
        </p:spPr>
        <p:txBody>
          <a:bodyPr/>
          <a:lstStyle/>
          <a:p>
            <a:r>
              <a:rPr lang="en-US" sz="2400" dirty="0" smtClean="0"/>
              <a:t>Office of Small &amp; Disadvantaged Business Enterprise</a:t>
            </a:r>
            <a:endParaRPr lang="en-US" sz="2400" dirty="0"/>
          </a:p>
        </p:txBody>
      </p:sp>
      <p:sp>
        <p:nvSpPr>
          <p:cNvPr id="9" name="Subtitle 2"/>
          <p:cNvSpPr>
            <a:spLocks noGrp="1"/>
          </p:cNvSpPr>
          <p:nvPr>
            <p:ph type="subTitle" idx="1"/>
          </p:nvPr>
        </p:nvSpPr>
        <p:spPr>
          <a:xfrm>
            <a:off x="2209800" y="5943600"/>
            <a:ext cx="7772400" cy="609600"/>
          </a:xfrm>
        </p:spPr>
        <p:txBody>
          <a:bodyPr rtlCol="0" anchor="ctr" anchorCtr="0">
            <a:normAutofit/>
          </a:bodyPr>
          <a:lstStyle>
            <a:lvl1pPr algn="ctr">
              <a:defRPr sz="2400">
                <a:latin typeface="+mj-lt"/>
              </a:defRPr>
            </a:lvl1pPr>
          </a:lstStyle>
          <a:p>
            <a:pPr>
              <a:defRPr/>
            </a:pPr>
            <a:r>
              <a:rPr lang="en-US" dirty="0" smtClean="0"/>
              <a:t>2016 Conaway Conference</a:t>
            </a:r>
          </a:p>
        </p:txBody>
      </p:sp>
      <p:sp>
        <p:nvSpPr>
          <p:cNvPr id="4" name="Title 6"/>
          <p:cNvSpPr txBox="1">
            <a:spLocks/>
          </p:cNvSpPr>
          <p:nvPr/>
        </p:nvSpPr>
        <p:spPr bwMode="auto">
          <a:xfrm>
            <a:off x="2209800" y="4328746"/>
            <a:ext cx="7772400" cy="15533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bg1"/>
                </a:solidFill>
                <a:latin typeface="Georgia" pitchFamily="18" charset="0"/>
              </a:defRPr>
            </a:lvl2pPr>
            <a:lvl3pPr algn="ctr" rtl="0" eaLnBrk="1" fontAlgn="base" hangingPunct="1">
              <a:spcBef>
                <a:spcPct val="0"/>
              </a:spcBef>
              <a:spcAft>
                <a:spcPct val="0"/>
              </a:spcAft>
              <a:defRPr sz="4000" b="1">
                <a:solidFill>
                  <a:schemeClr val="bg1"/>
                </a:solidFill>
                <a:latin typeface="Georgia" pitchFamily="18" charset="0"/>
              </a:defRPr>
            </a:lvl3pPr>
            <a:lvl4pPr algn="ctr" rtl="0" eaLnBrk="1" fontAlgn="base" hangingPunct="1">
              <a:spcBef>
                <a:spcPct val="0"/>
              </a:spcBef>
              <a:spcAft>
                <a:spcPct val="0"/>
              </a:spcAft>
              <a:defRPr sz="4000" b="1">
                <a:solidFill>
                  <a:schemeClr val="bg1"/>
                </a:solidFill>
                <a:latin typeface="Georgia" pitchFamily="18" charset="0"/>
              </a:defRPr>
            </a:lvl4pPr>
            <a:lvl5pPr algn="ctr" rtl="0" eaLnBrk="1" fontAlgn="base" hangingPunct="1">
              <a:spcBef>
                <a:spcPct val="0"/>
              </a:spcBef>
              <a:spcAft>
                <a:spcPct val="0"/>
              </a:spcAft>
              <a:defRPr sz="4000" b="1">
                <a:solidFill>
                  <a:schemeClr val="bg1"/>
                </a:solidFill>
                <a:latin typeface="Georgia" pitchFamily="18" charset="0"/>
              </a:defRPr>
            </a:lvl5pPr>
            <a:lvl6pPr marL="457200" algn="ctr" rtl="0" eaLnBrk="1" fontAlgn="base" hangingPunct="1">
              <a:spcBef>
                <a:spcPct val="0"/>
              </a:spcBef>
              <a:spcAft>
                <a:spcPct val="0"/>
              </a:spcAft>
              <a:defRPr sz="4000" b="1">
                <a:solidFill>
                  <a:schemeClr val="bg1"/>
                </a:solidFill>
                <a:latin typeface="Georgia" pitchFamily="18" charset="0"/>
              </a:defRPr>
            </a:lvl6pPr>
            <a:lvl7pPr marL="914400" algn="ctr" rtl="0" eaLnBrk="1" fontAlgn="base" hangingPunct="1">
              <a:spcBef>
                <a:spcPct val="0"/>
              </a:spcBef>
              <a:spcAft>
                <a:spcPct val="0"/>
              </a:spcAft>
              <a:defRPr sz="4000" b="1">
                <a:solidFill>
                  <a:schemeClr val="bg1"/>
                </a:solidFill>
                <a:latin typeface="Georgia" pitchFamily="18" charset="0"/>
              </a:defRPr>
            </a:lvl7pPr>
            <a:lvl8pPr marL="1371600" algn="ctr" rtl="0" eaLnBrk="1" fontAlgn="base" hangingPunct="1">
              <a:spcBef>
                <a:spcPct val="0"/>
              </a:spcBef>
              <a:spcAft>
                <a:spcPct val="0"/>
              </a:spcAft>
              <a:defRPr sz="4000" b="1">
                <a:solidFill>
                  <a:schemeClr val="bg1"/>
                </a:solidFill>
                <a:latin typeface="Georgia" pitchFamily="18" charset="0"/>
              </a:defRPr>
            </a:lvl8pPr>
            <a:lvl9pPr marL="1828800" algn="ctr" rtl="0" eaLnBrk="1" fontAlgn="base" hangingPunct="1">
              <a:spcBef>
                <a:spcPct val="0"/>
              </a:spcBef>
              <a:spcAft>
                <a:spcPct val="0"/>
              </a:spcAft>
              <a:defRPr sz="4000" b="1">
                <a:solidFill>
                  <a:schemeClr val="bg1"/>
                </a:solidFill>
                <a:latin typeface="Georgia" pitchFamily="18" charset="0"/>
              </a:defRPr>
            </a:lvl9pPr>
          </a:lstStyle>
          <a:p>
            <a:r>
              <a:rPr lang="en-US" sz="2000" b="0" i="1" dirty="0" smtClean="0">
                <a:solidFill>
                  <a:srgbClr val="000000"/>
                </a:solidFill>
              </a:rPr>
              <a:t>Deborah M. Green</a:t>
            </a:r>
            <a:r>
              <a:rPr lang="en-US" sz="2000" b="0" dirty="0" smtClean="0">
                <a:solidFill>
                  <a:srgbClr val="000000"/>
                </a:solidFill>
              </a:rPr>
              <a:t>, Administrator</a:t>
            </a:r>
          </a:p>
        </p:txBody>
      </p:sp>
    </p:spTree>
    <p:extLst>
      <p:ext uri="{BB962C8B-B14F-4D97-AF65-F5344CB8AC3E}">
        <p14:creationId xmlns:p14="http://schemas.microsoft.com/office/powerpoint/2010/main" val="1786364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Proposal Note 13</a:t>
            </a:r>
          </a:p>
          <a:p>
            <a:pPr marL="0" indent="0">
              <a:buNone/>
            </a:pPr>
            <a:endParaRPr lang="en-US" dirty="0" smtClean="0"/>
          </a:p>
          <a:p>
            <a:r>
              <a:rPr lang="en-US" dirty="0" smtClean="0"/>
              <a:t>Small Business Program</a:t>
            </a:r>
          </a:p>
          <a:p>
            <a:pPr marL="0" indent="0">
              <a:buNone/>
            </a:pPr>
            <a:endParaRPr lang="en-US" dirty="0" smtClean="0"/>
          </a:p>
          <a:p>
            <a:r>
              <a:rPr lang="en-US" dirty="0" smtClean="0"/>
              <a:t>NAICS Code Review</a:t>
            </a:r>
            <a:endParaRPr lang="en-US" dirty="0"/>
          </a:p>
        </p:txBody>
      </p:sp>
      <p:sp>
        <p:nvSpPr>
          <p:cNvPr id="4" name="Footer Placeholder 3"/>
          <p:cNvSpPr>
            <a:spLocks noGrp="1"/>
          </p:cNvSpPr>
          <p:nvPr>
            <p:ph type="ftr" sz="quarter" idx="3"/>
          </p:nvPr>
        </p:nvSpPr>
        <p:spPr/>
        <p:txBody>
          <a:bodyPr/>
          <a:lstStyle/>
          <a:p>
            <a:pPr>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1727505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2"/>
            <a:ext cx="10972800" cy="1143000"/>
          </a:xfrm>
        </p:spPr>
        <p:txBody>
          <a:bodyPr/>
          <a:lstStyle/>
          <a:p>
            <a:r>
              <a:rPr lang="en-US" dirty="0" smtClean="0"/>
              <a:t>The New Proposal Note 13</a:t>
            </a:r>
            <a:endParaRPr lang="en-US" dirty="0"/>
          </a:p>
        </p:txBody>
      </p:sp>
      <p:sp>
        <p:nvSpPr>
          <p:cNvPr id="3" name="Content Placeholder 2"/>
          <p:cNvSpPr>
            <a:spLocks noGrp="1"/>
          </p:cNvSpPr>
          <p:nvPr>
            <p:ph idx="1"/>
          </p:nvPr>
        </p:nvSpPr>
        <p:spPr>
          <a:xfrm>
            <a:off x="459581" y="1600201"/>
            <a:ext cx="10972800" cy="4525963"/>
          </a:xfrm>
        </p:spPr>
        <p:txBody>
          <a:bodyPr/>
          <a:lstStyle/>
          <a:p>
            <a:r>
              <a:rPr lang="en-US" dirty="0" smtClean="0"/>
              <a:t>Effective for ODOT Projects 5/29/15</a:t>
            </a:r>
          </a:p>
          <a:p>
            <a:pPr marL="0" indent="0">
              <a:buNone/>
            </a:pPr>
            <a:endParaRPr lang="en-US" dirty="0" smtClean="0"/>
          </a:p>
          <a:p>
            <a:r>
              <a:rPr lang="en-US" dirty="0" smtClean="0"/>
              <a:t>Requires:</a:t>
            </a:r>
          </a:p>
          <a:p>
            <a:pPr lvl="1">
              <a:buFont typeface="Arial" panose="020B0604020202020204" pitchFamily="34" charset="0"/>
              <a:buChar char="•"/>
            </a:pPr>
            <a:r>
              <a:rPr lang="en-US" dirty="0"/>
              <a:t>A</a:t>
            </a:r>
            <a:r>
              <a:rPr lang="en-US" dirty="0" smtClean="0"/>
              <a:t>ll bidders to submit a DBE Utilization Plan at the time of bid </a:t>
            </a:r>
          </a:p>
          <a:p>
            <a:pPr lvl="1">
              <a:buFont typeface="Arial" panose="020B0604020202020204" pitchFamily="34" charset="0"/>
              <a:buChar char="•"/>
            </a:pPr>
            <a:endParaRPr lang="en-US" dirty="0"/>
          </a:p>
          <a:p>
            <a:pPr lvl="1">
              <a:buFont typeface="Arial" panose="020B0604020202020204" pitchFamily="34" charset="0"/>
              <a:buChar char="•"/>
            </a:pPr>
            <a:r>
              <a:rPr lang="en-US" dirty="0" smtClean="0"/>
              <a:t>Apparent Low Bidder to submit Affirmations from the DBEs submitted on the Utilization Plan</a:t>
            </a:r>
          </a:p>
        </p:txBody>
      </p:sp>
      <p:sp>
        <p:nvSpPr>
          <p:cNvPr id="4" name="Footer Placeholder 3"/>
          <p:cNvSpPr>
            <a:spLocks noGrp="1"/>
          </p:cNvSpPr>
          <p:nvPr>
            <p:ph type="ftr" sz="quarter" idx="3"/>
          </p:nvPr>
        </p:nvSpPr>
        <p:spPr/>
        <p:txBody>
          <a:bodyPr>
            <a:normAutofit/>
          </a:bodyPr>
          <a:lstStyle/>
          <a:p>
            <a:pPr>
              <a:defRPr/>
            </a:pPr>
            <a:r>
              <a:rPr lang="en-US" sz="240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1861546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Proposal Note 13</a:t>
            </a:r>
            <a:endParaRPr lang="en-US" dirty="0"/>
          </a:p>
        </p:txBody>
      </p:sp>
      <p:sp>
        <p:nvSpPr>
          <p:cNvPr id="3" name="Content Placeholder 2"/>
          <p:cNvSpPr>
            <a:spLocks noGrp="1"/>
          </p:cNvSpPr>
          <p:nvPr>
            <p:ph idx="1"/>
          </p:nvPr>
        </p:nvSpPr>
        <p:spPr/>
        <p:txBody>
          <a:bodyPr/>
          <a:lstStyle/>
          <a:p>
            <a:r>
              <a:rPr lang="en-US" sz="3600" dirty="0" smtClean="0"/>
              <a:t>Good Faith Efforts (GFEs)</a:t>
            </a:r>
          </a:p>
          <a:p>
            <a:pPr lvl="1"/>
            <a:r>
              <a:rPr lang="en-US" sz="3600" dirty="0" smtClean="0"/>
              <a:t> </a:t>
            </a:r>
            <a:r>
              <a:rPr lang="en-US" sz="3200" dirty="0" smtClean="0"/>
              <a:t>In </a:t>
            </a:r>
            <a:r>
              <a:rPr lang="en-US" sz="3200" dirty="0"/>
              <a:t>the event that the DBE contract goal established by ODOT is not met, the Apparent Low Bidder shall demonstrate that it made adequate </a:t>
            </a:r>
            <a:r>
              <a:rPr lang="en-US" sz="3200" dirty="0" smtClean="0"/>
              <a:t>GFEs to </a:t>
            </a:r>
            <a:r>
              <a:rPr lang="en-US" sz="3200" dirty="0"/>
              <a:t>meet the goal, even though it did not succeed in obtaining enough DBE participation to do </a:t>
            </a:r>
            <a:r>
              <a:rPr lang="en-US" sz="3200" dirty="0" smtClean="0"/>
              <a:t>so</a:t>
            </a:r>
          </a:p>
        </p:txBody>
      </p:sp>
      <p:sp>
        <p:nvSpPr>
          <p:cNvPr id="4" name="Footer Placeholder 3"/>
          <p:cNvSpPr>
            <a:spLocks noGrp="1"/>
          </p:cNvSpPr>
          <p:nvPr>
            <p:ph type="ftr" sz="quarter" idx="3"/>
          </p:nvPr>
        </p:nvSpPr>
        <p:spPr/>
        <p:txBody>
          <a:bodyPr>
            <a:normAutofit/>
          </a:bodyPr>
          <a:lstStyle/>
          <a:p>
            <a:pPr>
              <a:defRPr/>
            </a:pPr>
            <a:r>
              <a:rPr lang="en-US" sz="240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1665796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Proposal Note 13</a:t>
            </a:r>
            <a:endParaRPr lang="en-US" dirty="0"/>
          </a:p>
        </p:txBody>
      </p:sp>
      <p:sp>
        <p:nvSpPr>
          <p:cNvPr id="3" name="Content Placeholder 2"/>
          <p:cNvSpPr>
            <a:spLocks noGrp="1"/>
          </p:cNvSpPr>
          <p:nvPr>
            <p:ph idx="1"/>
          </p:nvPr>
        </p:nvSpPr>
        <p:spPr/>
        <p:txBody>
          <a:bodyPr/>
          <a:lstStyle/>
          <a:p>
            <a:r>
              <a:rPr lang="en-US" sz="3600" dirty="0" smtClean="0"/>
              <a:t>Administrative Reconsideration</a:t>
            </a:r>
          </a:p>
          <a:p>
            <a:pPr lvl="1"/>
            <a:r>
              <a:rPr lang="en-US" dirty="0" smtClean="0"/>
              <a:t> Review</a:t>
            </a:r>
          </a:p>
          <a:p>
            <a:pPr lvl="1"/>
            <a:r>
              <a:rPr lang="en-US" dirty="0" smtClean="0"/>
              <a:t> Written Determination </a:t>
            </a:r>
          </a:p>
          <a:p>
            <a:pPr lvl="2"/>
            <a:r>
              <a:rPr lang="en-US" sz="2800" dirty="0" smtClean="0"/>
              <a:t> Adequate GFEs = contract award</a:t>
            </a:r>
          </a:p>
        </p:txBody>
      </p:sp>
      <p:sp>
        <p:nvSpPr>
          <p:cNvPr id="4" name="Footer Placeholder 3"/>
          <p:cNvSpPr>
            <a:spLocks noGrp="1"/>
          </p:cNvSpPr>
          <p:nvPr>
            <p:ph type="ftr" sz="quarter" idx="3"/>
          </p:nvPr>
        </p:nvSpPr>
        <p:spPr/>
        <p:txBody>
          <a:bodyPr>
            <a:normAutofit/>
          </a:bodyPr>
          <a:lstStyle/>
          <a:p>
            <a:pPr>
              <a:defRPr/>
            </a:pPr>
            <a:r>
              <a:rPr lang="en-US" sz="240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2125900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Proposal Note 13</a:t>
            </a:r>
            <a:endParaRPr lang="en-US" dirty="0"/>
          </a:p>
        </p:txBody>
      </p:sp>
      <p:sp>
        <p:nvSpPr>
          <p:cNvPr id="3" name="Content Placeholder 2"/>
          <p:cNvSpPr>
            <a:spLocks noGrp="1"/>
          </p:cNvSpPr>
          <p:nvPr>
            <p:ph idx="1"/>
          </p:nvPr>
        </p:nvSpPr>
        <p:spPr/>
        <p:txBody>
          <a:bodyPr/>
          <a:lstStyle/>
          <a:p>
            <a:r>
              <a:rPr lang="en-US" sz="3600" dirty="0" smtClean="0"/>
              <a:t>Termination or Replacement of a DBE</a:t>
            </a:r>
          </a:p>
          <a:p>
            <a:pPr lvl="1"/>
            <a:r>
              <a:rPr lang="en-US" dirty="0" smtClean="0"/>
              <a:t>Good Cause</a:t>
            </a:r>
          </a:p>
          <a:p>
            <a:pPr lvl="1"/>
            <a:r>
              <a:rPr lang="en-US" dirty="0" smtClean="0"/>
              <a:t>Replacement</a:t>
            </a:r>
          </a:p>
          <a:p>
            <a:pPr lvl="1"/>
            <a:r>
              <a:rPr lang="en-US" dirty="0" smtClean="0"/>
              <a:t>Written Notice to DBE</a:t>
            </a:r>
          </a:p>
          <a:p>
            <a:pPr lvl="1"/>
            <a:r>
              <a:rPr lang="en-US" dirty="0" smtClean="0"/>
              <a:t>Updating the DBE Utilization Plan</a:t>
            </a:r>
            <a:endParaRPr lang="en-US" dirty="0"/>
          </a:p>
        </p:txBody>
      </p:sp>
      <p:sp>
        <p:nvSpPr>
          <p:cNvPr id="4" name="Footer Placeholder 3"/>
          <p:cNvSpPr>
            <a:spLocks noGrp="1"/>
          </p:cNvSpPr>
          <p:nvPr>
            <p:ph type="ftr" sz="quarter" idx="3"/>
          </p:nvPr>
        </p:nvSpPr>
        <p:spPr/>
        <p:txBody>
          <a:bodyPr>
            <a:normAutofit/>
          </a:bodyPr>
          <a:lstStyle/>
          <a:p>
            <a:pPr>
              <a:defRPr/>
            </a:pPr>
            <a:r>
              <a:rPr lang="en-US" sz="240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1160673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Proposal Note 13</a:t>
            </a:r>
            <a:endParaRPr lang="en-US" dirty="0"/>
          </a:p>
        </p:txBody>
      </p:sp>
      <p:sp>
        <p:nvSpPr>
          <p:cNvPr id="3" name="Content Placeholder 2"/>
          <p:cNvSpPr>
            <a:spLocks noGrp="1"/>
          </p:cNvSpPr>
          <p:nvPr>
            <p:ph idx="1"/>
          </p:nvPr>
        </p:nvSpPr>
        <p:spPr>
          <a:xfrm>
            <a:off x="609600" y="2165350"/>
            <a:ext cx="10972800" cy="4525963"/>
          </a:xfrm>
        </p:spPr>
        <p:txBody>
          <a:bodyPr/>
          <a:lstStyle/>
          <a:p>
            <a:r>
              <a:rPr lang="en-US" dirty="0" smtClean="0"/>
              <a:t>Goal Attainment - Post Award</a:t>
            </a:r>
          </a:p>
          <a:p>
            <a:pPr lvl="1"/>
            <a:r>
              <a:rPr lang="en-US" dirty="0" smtClean="0"/>
              <a:t>ODOT monitors the goal throughout the life of the project through our Civil Rights and Labor program (CRL)</a:t>
            </a:r>
            <a:endParaRPr lang="en-US" dirty="0"/>
          </a:p>
        </p:txBody>
      </p:sp>
      <p:sp>
        <p:nvSpPr>
          <p:cNvPr id="4" name="Footer Placeholder 3"/>
          <p:cNvSpPr>
            <a:spLocks noGrp="1"/>
          </p:cNvSpPr>
          <p:nvPr>
            <p:ph type="ftr" sz="quarter" idx="3"/>
          </p:nvPr>
        </p:nvSpPr>
        <p:spPr/>
        <p:txBody>
          <a:bodyPr>
            <a:normAutofit/>
          </a:bodyPr>
          <a:lstStyle/>
          <a:p>
            <a:pPr>
              <a:defRPr/>
            </a:pPr>
            <a:r>
              <a:rPr lang="en-US" sz="2400" dirty="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31108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325562"/>
          </a:xfrm>
        </p:spPr>
        <p:txBody>
          <a:bodyPr/>
          <a:lstStyle/>
          <a:p>
            <a:r>
              <a:rPr lang="en-US" dirty="0" smtClean="0"/>
              <a:t/>
            </a:r>
            <a:br>
              <a:rPr lang="en-US" dirty="0" smtClean="0"/>
            </a:br>
            <a:r>
              <a:rPr lang="en-US" dirty="0" smtClean="0"/>
              <a:t>Division </a:t>
            </a:r>
            <a:r>
              <a:rPr lang="en-US" dirty="0"/>
              <a:t>of Opportunity, </a:t>
            </a:r>
            <a:r>
              <a:rPr lang="en-US" dirty="0" smtClean="0"/>
              <a:t>Diversity </a:t>
            </a:r>
            <a:r>
              <a:rPr lang="en-US" dirty="0"/>
              <a:t>and Inclusion</a:t>
            </a:r>
            <a:br>
              <a:rPr lang="en-US" dirty="0"/>
            </a:br>
            <a:endParaRPr lang="en-US" dirty="0"/>
          </a:p>
        </p:txBody>
      </p:sp>
      <p:sp>
        <p:nvSpPr>
          <p:cNvPr id="3" name="Content Placeholder 2"/>
          <p:cNvSpPr>
            <a:spLocks noGrp="1"/>
          </p:cNvSpPr>
          <p:nvPr>
            <p:ph idx="1"/>
          </p:nvPr>
        </p:nvSpPr>
        <p:spPr>
          <a:xfrm>
            <a:off x="1981200" y="1981200"/>
            <a:ext cx="8229600" cy="4267200"/>
          </a:xfrm>
        </p:spPr>
        <p:txBody>
          <a:bodyPr/>
          <a:lstStyle/>
          <a:p>
            <a:pPr marL="0" indent="0">
              <a:spcAft>
                <a:spcPts val="600"/>
              </a:spcAft>
              <a:buNone/>
            </a:pPr>
            <a:r>
              <a:rPr lang="en-US" dirty="0" smtClean="0"/>
              <a:t>Why these Initiatives are </a:t>
            </a:r>
            <a:br>
              <a:rPr lang="en-US" dirty="0" smtClean="0"/>
            </a:br>
            <a:r>
              <a:rPr lang="en-US" dirty="0" smtClean="0"/>
              <a:t>Important to ODOT:</a:t>
            </a:r>
          </a:p>
          <a:p>
            <a:pPr marL="565150" indent="-565150">
              <a:buBlip>
                <a:blip r:embed="rId3"/>
              </a:buBlip>
            </a:pPr>
            <a:r>
              <a:rPr lang="en-US" sz="2800" dirty="0"/>
              <a:t>Building relationships that serve us all and reduce conflict</a:t>
            </a:r>
          </a:p>
          <a:p>
            <a:pPr marL="565150" indent="-565150">
              <a:buBlip>
                <a:blip r:embed="rId3"/>
              </a:buBlip>
            </a:pPr>
            <a:r>
              <a:rPr lang="en-US" sz="2800" dirty="0"/>
              <a:t>Good for business</a:t>
            </a:r>
          </a:p>
          <a:p>
            <a:pPr marL="565150" indent="-565150">
              <a:buBlip>
                <a:blip r:embed="rId3"/>
              </a:buBlip>
            </a:pPr>
            <a:r>
              <a:rPr lang="en-US" sz="3600" b="0" cap="all" dirty="0">
                <a:latin typeface="Franklin Gothic Heavy" panose="020B0903020102020204" pitchFamily="34" charset="0"/>
              </a:rPr>
              <a:t>The right thing to do</a:t>
            </a:r>
          </a:p>
          <a:p>
            <a:pPr>
              <a:spcAft>
                <a:spcPts val="600"/>
              </a:spcAft>
            </a:pPr>
            <a:endParaRPr lang="en-US" dirty="0"/>
          </a:p>
          <a:p>
            <a:pPr marL="0" indent="0" algn="ctr">
              <a:buNone/>
            </a:pPr>
            <a:endParaRPr lang="en-US" sz="2800" dirty="0">
              <a:latin typeface="Arial Black" panose="020B0A04020102020204" pitchFamily="34" charset="0"/>
            </a:endParaRPr>
          </a:p>
          <a:p>
            <a:pPr marL="0" indent="0">
              <a:buNone/>
            </a:pPr>
            <a:endParaRPr lang="en-US" dirty="0" smtClean="0">
              <a:solidFill>
                <a:schemeClr val="accent2">
                  <a:lumMod val="75000"/>
                </a:schemeClr>
              </a:solidFill>
            </a:endParaRPr>
          </a:p>
          <a:p>
            <a:pPr marL="0" indent="0">
              <a:buNone/>
            </a:pPr>
            <a:endParaRPr lang="en-US" dirty="0">
              <a:solidFill>
                <a:schemeClr val="accent2">
                  <a:lumMod val="75000"/>
                </a:schemeClr>
              </a:solidFill>
            </a:endParaRPr>
          </a:p>
          <a:p>
            <a:pPr marL="0" indent="0">
              <a:buNone/>
            </a:pPr>
            <a:endParaRPr lang="en-US" dirty="0">
              <a:solidFill>
                <a:schemeClr val="accent2">
                  <a:lumMod val="75000"/>
                </a:schemeClr>
              </a:solidFill>
            </a:endParaRPr>
          </a:p>
          <a:p>
            <a:endParaRPr lang="en-US" dirty="0"/>
          </a:p>
        </p:txBody>
      </p:sp>
      <p:sp>
        <p:nvSpPr>
          <p:cNvPr id="4" name="Footer Placeholder 3"/>
          <p:cNvSpPr>
            <a:spLocks noGrp="1"/>
          </p:cNvSpPr>
          <p:nvPr>
            <p:ph type="ftr" sz="quarter" idx="3"/>
          </p:nvPr>
        </p:nvSpPr>
        <p:spPr>
          <a:xfrm>
            <a:off x="2514600" y="6400800"/>
            <a:ext cx="7162800" cy="228600"/>
          </a:xfrm>
        </p:spPr>
        <p:txBody>
          <a:bodyPr>
            <a:noAutofit/>
          </a:bodyPr>
          <a:lstStyle/>
          <a:p>
            <a:pPr>
              <a:defRPr/>
            </a:pPr>
            <a:r>
              <a:rPr lang="en-US" sz="2400" dirty="0" smtClean="0">
                <a:solidFill>
                  <a:srgbClr val="000000"/>
                </a:solidFill>
              </a:rPr>
              <a:t>2016 Conaway Conference</a:t>
            </a:r>
            <a:endParaRPr lang="en-US" sz="2400" dirty="0"/>
          </a:p>
        </p:txBody>
      </p:sp>
    </p:spTree>
    <p:extLst>
      <p:ext uri="{BB962C8B-B14F-4D97-AF65-F5344CB8AC3E}">
        <p14:creationId xmlns:p14="http://schemas.microsoft.com/office/powerpoint/2010/main" val="2124972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Proposal Note 13	</a:t>
            </a:r>
            <a:endParaRPr lang="en-US" dirty="0"/>
          </a:p>
        </p:txBody>
      </p:sp>
      <p:sp>
        <p:nvSpPr>
          <p:cNvPr id="3" name="Content Placeholder 2"/>
          <p:cNvSpPr>
            <a:spLocks noGrp="1"/>
          </p:cNvSpPr>
          <p:nvPr>
            <p:ph idx="1"/>
          </p:nvPr>
        </p:nvSpPr>
        <p:spPr/>
        <p:txBody>
          <a:bodyPr/>
          <a:lstStyle/>
          <a:p>
            <a:r>
              <a:rPr lang="en-US" sz="3600" b="0" dirty="0" smtClean="0"/>
              <a:t>Sanctions and Administrative Remedies</a:t>
            </a:r>
          </a:p>
          <a:p>
            <a:pPr lvl="1"/>
            <a:r>
              <a:rPr lang="en-US" dirty="0" smtClean="0"/>
              <a:t>Bids can be rejected if:</a:t>
            </a:r>
          </a:p>
          <a:p>
            <a:pPr lvl="2"/>
            <a:r>
              <a:rPr lang="en-US" dirty="0" smtClean="0"/>
              <a:t>A Complete DBE Utilization Plan is not submitted at time of bid</a:t>
            </a:r>
          </a:p>
          <a:p>
            <a:pPr lvl="2"/>
            <a:r>
              <a:rPr lang="en-US" dirty="0" smtClean="0"/>
              <a:t>Failure to submit DBE Affirmations and/or failure to submit Terminate/Substitution forms</a:t>
            </a:r>
          </a:p>
          <a:p>
            <a:pPr lvl="2"/>
            <a:r>
              <a:rPr lang="en-US" dirty="0" smtClean="0"/>
              <a:t>Failure to meet the goal or demonstrate GFEs</a:t>
            </a:r>
          </a:p>
          <a:p>
            <a:pPr lvl="2"/>
            <a:r>
              <a:rPr lang="en-US" dirty="0" smtClean="0"/>
              <a:t>Failure of the Prime to carry out PN 13 is a material breach of contract and could result in further Sanctions</a:t>
            </a:r>
            <a:endParaRPr lang="en-US" dirty="0"/>
          </a:p>
        </p:txBody>
      </p:sp>
      <p:sp>
        <p:nvSpPr>
          <p:cNvPr id="4" name="Footer Placeholder 3"/>
          <p:cNvSpPr>
            <a:spLocks noGrp="1"/>
          </p:cNvSpPr>
          <p:nvPr>
            <p:ph type="ftr" sz="quarter" idx="3"/>
          </p:nvPr>
        </p:nvSpPr>
        <p:spPr/>
        <p:txBody>
          <a:bodyPr>
            <a:normAutofit/>
          </a:bodyPr>
          <a:lstStyle/>
          <a:p>
            <a:pPr>
              <a:defRPr/>
            </a:pPr>
            <a:r>
              <a:rPr lang="en-US" sz="240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29333299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Business Enterprise</a:t>
            </a:r>
            <a:br>
              <a:rPr lang="en-US" dirty="0" smtClean="0"/>
            </a:br>
            <a:r>
              <a:rPr lang="en-US" dirty="0" smtClean="0"/>
              <a:t>Program Participation Plan</a:t>
            </a:r>
            <a:endParaRPr lang="en-US" dirty="0"/>
          </a:p>
        </p:txBody>
      </p:sp>
      <p:sp>
        <p:nvSpPr>
          <p:cNvPr id="4" name="Footer Placeholder 3"/>
          <p:cNvSpPr>
            <a:spLocks noGrp="1"/>
          </p:cNvSpPr>
          <p:nvPr>
            <p:ph type="ftr" sz="quarter" idx="3"/>
          </p:nvPr>
        </p:nvSpPr>
        <p:spPr>
          <a:xfrm>
            <a:off x="1600200" y="6310313"/>
            <a:ext cx="8691562" cy="381000"/>
          </a:xfrm>
        </p:spPr>
        <p:txBody>
          <a:bodyPr>
            <a:normAutofit/>
          </a:bodyPr>
          <a:lstStyle/>
          <a:p>
            <a:pPr>
              <a:defRPr/>
            </a:pPr>
            <a:r>
              <a:rPr lang="en-US" sz="240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7701440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pPr algn="l"/>
            <a:r>
              <a:rPr lang="en-US" sz="4000" i="0" u="none" dirty="0" smtClean="0">
                <a:latin typeface="+mn-lt"/>
              </a:rPr>
              <a:t>SBE Program Overview:</a:t>
            </a:r>
            <a:endParaRPr lang="en-US" sz="4000" b="0" i="0" u="none" dirty="0" smtClean="0"/>
          </a:p>
          <a:p>
            <a:pPr algn="l"/>
            <a:endParaRPr lang="en-US" sz="3200" b="0" i="0" u="none" dirty="0"/>
          </a:p>
          <a:p>
            <a:pPr algn="l"/>
            <a:endParaRPr lang="en-US" sz="3200" b="0" i="0" u="none" dirty="0" smtClean="0"/>
          </a:p>
          <a:p>
            <a:pPr algn="l"/>
            <a:endParaRPr lang="en-US" sz="3200" b="0" i="0" u="none" dirty="0"/>
          </a:p>
          <a:p>
            <a:pPr algn="l"/>
            <a:endParaRPr lang="en-US" sz="3200" b="0" i="0" u="none" dirty="0"/>
          </a:p>
        </p:txBody>
      </p:sp>
      <p:sp>
        <p:nvSpPr>
          <p:cNvPr id="6" name="Footer Placeholder 3"/>
          <p:cNvSpPr>
            <a:spLocks noGrp="1"/>
          </p:cNvSpPr>
          <p:nvPr>
            <p:ph type="ftr" sz="quarter" idx="3"/>
          </p:nvPr>
        </p:nvSpPr>
        <p:spPr/>
        <p:txBody>
          <a:bodyPr>
            <a:normAutofit/>
          </a:bodyPr>
          <a:lstStyle/>
          <a:p>
            <a:pPr>
              <a:defRPr/>
            </a:pPr>
            <a:r>
              <a:rPr lang="en-US" sz="2400" smtClean="0">
                <a:solidFill>
                  <a:srgbClr val="000000"/>
                </a:solidFill>
              </a:rPr>
              <a:t>2016 Conaway Conference</a:t>
            </a:r>
            <a:endParaRPr lang="en-US" sz="2400" dirty="0">
              <a:solidFill>
                <a:srgbClr val="000000"/>
              </a:solidFill>
            </a:endParaRPr>
          </a:p>
        </p:txBody>
      </p:sp>
      <p:sp>
        <p:nvSpPr>
          <p:cNvPr id="5" name="Text Placeholder 3"/>
          <p:cNvSpPr txBox="1">
            <a:spLocks/>
          </p:cNvSpPr>
          <p:nvPr/>
        </p:nvSpPr>
        <p:spPr bwMode="auto">
          <a:xfrm>
            <a:off x="609600" y="2494469"/>
            <a:ext cx="110744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ctr" rtl="0" eaLnBrk="1" fontAlgn="base" hangingPunct="1">
              <a:spcBef>
                <a:spcPct val="20000"/>
              </a:spcBef>
              <a:spcAft>
                <a:spcPct val="0"/>
              </a:spcAft>
              <a:buFontTx/>
              <a:buNone/>
              <a:defRPr sz="2400" b="1" i="1" u="sng">
                <a:solidFill>
                  <a:schemeClr val="bg1"/>
                </a:solidFill>
                <a:latin typeface="+mj-lt"/>
                <a:ea typeface="+mn-ea"/>
                <a:cs typeface="+mn-cs"/>
              </a:defRPr>
            </a:lvl1pPr>
            <a:lvl2pPr marL="742950" indent="-285750" algn="l" rtl="0" eaLnBrk="1" fontAlgn="base" hangingPunct="1">
              <a:spcBef>
                <a:spcPct val="20000"/>
              </a:spcBef>
              <a:spcAft>
                <a:spcPct val="0"/>
              </a:spcAft>
              <a:buFontTx/>
              <a:buBlip>
                <a:blip r:embed="rId3"/>
              </a:buBlip>
              <a:defRPr sz="2800">
                <a:solidFill>
                  <a:schemeClr val="bg1"/>
                </a:solidFill>
                <a:latin typeface="+mn-lt"/>
              </a:defRPr>
            </a:lvl2pPr>
            <a:lvl3pPr marL="1143000" indent="-228600" algn="l" rtl="0" eaLnBrk="1" fontAlgn="base" hangingPunct="1">
              <a:spcBef>
                <a:spcPct val="20000"/>
              </a:spcBef>
              <a:spcAft>
                <a:spcPct val="0"/>
              </a:spcAft>
              <a:buFontTx/>
              <a:buBlip>
                <a:blip r:embed="rId3"/>
              </a:buBlip>
              <a:defRPr sz="2400">
                <a:solidFill>
                  <a:schemeClr val="bg1"/>
                </a:solidFill>
                <a:latin typeface="+mn-lt"/>
              </a:defRPr>
            </a:lvl3pPr>
            <a:lvl4pPr marL="1600200" indent="-228600" algn="l" rtl="0" eaLnBrk="1" fontAlgn="base" hangingPunct="1">
              <a:spcBef>
                <a:spcPct val="20000"/>
              </a:spcBef>
              <a:spcAft>
                <a:spcPct val="0"/>
              </a:spcAft>
              <a:buFontTx/>
              <a:buBlip>
                <a:blip r:embed="rId3"/>
              </a:buBlip>
              <a:defRPr sz="2000">
                <a:solidFill>
                  <a:schemeClr val="bg1"/>
                </a:solidFill>
                <a:latin typeface="+mn-lt"/>
              </a:defRPr>
            </a:lvl4pPr>
            <a:lvl5pPr marL="2057400" indent="-228600" algn="l" rtl="0" eaLnBrk="1" fontAlgn="base" hangingPunct="1">
              <a:spcBef>
                <a:spcPct val="20000"/>
              </a:spcBef>
              <a:spcAft>
                <a:spcPct val="0"/>
              </a:spcAft>
              <a:buFontTx/>
              <a:buBlip>
                <a:blip r:embed="rId3"/>
              </a:buBlip>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a:lstStyle>
          <a:p>
            <a:pPr marL="457200" indent="-457200" algn="l">
              <a:buFont typeface="Arial" panose="020B0604020202020204" pitchFamily="34" charset="0"/>
              <a:buChar char="•"/>
            </a:pPr>
            <a:r>
              <a:rPr lang="en-US" sz="3200" i="0" u="none" kern="0" dirty="0" smtClean="0">
                <a:latin typeface="+mn-lt"/>
              </a:rPr>
              <a:t>Set aside program </a:t>
            </a:r>
          </a:p>
          <a:p>
            <a:pPr marL="457200" indent="-457200" algn="l">
              <a:buFont typeface="Arial" panose="020B0604020202020204" pitchFamily="34" charset="0"/>
              <a:buChar char="•"/>
            </a:pPr>
            <a:endParaRPr lang="en-US" sz="3200" i="0" u="none" kern="0" dirty="0" smtClean="0">
              <a:latin typeface="+mn-lt"/>
            </a:endParaRPr>
          </a:p>
          <a:p>
            <a:pPr marL="457200" indent="-457200" algn="l">
              <a:buFont typeface="Arial" panose="020B0604020202020204" pitchFamily="34" charset="0"/>
              <a:buChar char="•"/>
            </a:pPr>
            <a:r>
              <a:rPr lang="en-US" sz="3200" i="0" u="none" kern="0" dirty="0" smtClean="0">
                <a:latin typeface="+mn-lt"/>
              </a:rPr>
              <a:t>Federally-funded Highway construction and design contracts:  Major Highway Reconstruction, Geotechnical Design, Environmental Consulting</a:t>
            </a:r>
            <a:endParaRPr lang="en-US" sz="3200" i="0" u="none" kern="0" dirty="0" smtClean="0"/>
          </a:p>
          <a:p>
            <a:pPr algn="l"/>
            <a:endParaRPr lang="en-US" sz="3200" b="0" i="0" u="none" kern="0" dirty="0" smtClean="0"/>
          </a:p>
          <a:p>
            <a:pPr algn="l"/>
            <a:endParaRPr lang="en-US" sz="3200" b="0" i="0" u="none" kern="0" dirty="0" smtClean="0"/>
          </a:p>
          <a:p>
            <a:pPr algn="l"/>
            <a:endParaRPr lang="en-US" sz="3200" b="0" i="0" u="none" kern="0" dirty="0" smtClean="0"/>
          </a:p>
          <a:p>
            <a:pPr algn="l"/>
            <a:endParaRPr lang="en-US" sz="3200" b="0" i="0" u="none" kern="0" dirty="0" smtClean="0"/>
          </a:p>
          <a:p>
            <a:pPr algn="l"/>
            <a:endParaRPr lang="en-US" sz="3200" b="0" i="0" u="none" kern="0" dirty="0" smtClean="0"/>
          </a:p>
          <a:p>
            <a:pPr algn="l"/>
            <a:endParaRPr lang="en-US" sz="3200" b="0" i="0" u="none" kern="0" dirty="0"/>
          </a:p>
        </p:txBody>
      </p:sp>
    </p:spTree>
    <p:extLst>
      <p:ext uri="{BB962C8B-B14F-4D97-AF65-F5344CB8AC3E}">
        <p14:creationId xmlns:p14="http://schemas.microsoft.com/office/powerpoint/2010/main" val="12221734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334638"/>
            <a:ext cx="10972800" cy="3685162"/>
          </a:xfrm>
        </p:spPr>
        <p:txBody>
          <a:bodyPr/>
          <a:lstStyle/>
          <a:p>
            <a:r>
              <a:rPr lang="en-US" sz="2800" dirty="0"/>
              <a:t>R</a:t>
            </a:r>
            <a:r>
              <a:rPr lang="en-US" sz="2800" dirty="0" smtClean="0"/>
              <a:t>ace/gender-neutral program </a:t>
            </a:r>
          </a:p>
          <a:p>
            <a:pPr marL="0" indent="0">
              <a:buNone/>
            </a:pPr>
            <a:endParaRPr lang="en-US" sz="2800" dirty="0"/>
          </a:p>
          <a:p>
            <a:r>
              <a:rPr lang="en-US" sz="2800" dirty="0" smtClean="0"/>
              <a:t>Restricts competition for prime contracts on certain USDOT assisted projects to small businesses that have been certified through the program</a:t>
            </a:r>
            <a:endParaRPr lang="en-US" sz="2800" dirty="0"/>
          </a:p>
        </p:txBody>
      </p:sp>
      <p:sp>
        <p:nvSpPr>
          <p:cNvPr id="4" name="Text Placeholder 3"/>
          <p:cNvSpPr>
            <a:spLocks noGrp="1"/>
          </p:cNvSpPr>
          <p:nvPr>
            <p:ph type="body" sz="quarter" idx="11"/>
          </p:nvPr>
        </p:nvSpPr>
        <p:spPr>
          <a:xfrm>
            <a:off x="609600" y="1274982"/>
            <a:ext cx="11074400" cy="609600"/>
          </a:xfrm>
        </p:spPr>
        <p:txBody>
          <a:bodyPr/>
          <a:lstStyle/>
          <a:p>
            <a:pPr algn="l"/>
            <a:r>
              <a:rPr lang="en-US" sz="4000" i="0" u="none" dirty="0" smtClean="0">
                <a:latin typeface="+mn-lt"/>
              </a:rPr>
              <a:t>SBE Program Overview:</a:t>
            </a:r>
            <a:endParaRPr lang="en-US" sz="4000" i="0" u="none" dirty="0" smtClean="0"/>
          </a:p>
          <a:p>
            <a:pPr algn="l"/>
            <a:endParaRPr lang="en-US" sz="3200" b="0" i="0" u="none" dirty="0"/>
          </a:p>
        </p:txBody>
      </p:sp>
      <p:sp>
        <p:nvSpPr>
          <p:cNvPr id="6" name="Footer Placeholder 3"/>
          <p:cNvSpPr>
            <a:spLocks noGrp="1"/>
          </p:cNvSpPr>
          <p:nvPr>
            <p:ph type="ftr" sz="quarter" idx="3"/>
          </p:nvPr>
        </p:nvSpPr>
        <p:spPr/>
        <p:txBody>
          <a:bodyPr>
            <a:normAutofit/>
          </a:bodyPr>
          <a:lstStyle/>
          <a:p>
            <a:pPr>
              <a:defRPr/>
            </a:pPr>
            <a:r>
              <a:rPr lang="en-US" sz="240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2857171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334638"/>
            <a:ext cx="10972800" cy="3685162"/>
          </a:xfrm>
        </p:spPr>
        <p:txBody>
          <a:bodyPr/>
          <a:lstStyle/>
          <a:p>
            <a:r>
              <a:rPr lang="en-US" sz="2800" dirty="0" smtClean="0"/>
              <a:t>Persons must own 51% or more of a “small business”</a:t>
            </a:r>
          </a:p>
          <a:p>
            <a:pPr marL="0" indent="0">
              <a:buNone/>
            </a:pPr>
            <a:endParaRPr lang="en-US" sz="2800" dirty="0" smtClean="0"/>
          </a:p>
          <a:p>
            <a:r>
              <a:rPr lang="en-US" sz="2800" dirty="0"/>
              <a:t>E</a:t>
            </a:r>
            <a:r>
              <a:rPr lang="en-US" sz="2800" dirty="0" smtClean="0"/>
              <a:t>stablish that they specialize in the construction consultant services industry</a:t>
            </a:r>
          </a:p>
          <a:p>
            <a:pPr marL="0" indent="0">
              <a:buNone/>
            </a:pPr>
            <a:endParaRPr lang="en-US" sz="2800" dirty="0" smtClean="0"/>
          </a:p>
          <a:p>
            <a:r>
              <a:rPr lang="en-US" sz="2800" dirty="0" smtClean="0"/>
              <a:t>Prove they control their business</a:t>
            </a:r>
            <a:endParaRPr lang="en-US" sz="2800" dirty="0"/>
          </a:p>
        </p:txBody>
      </p:sp>
      <p:sp>
        <p:nvSpPr>
          <p:cNvPr id="4" name="Text Placeholder 3"/>
          <p:cNvSpPr>
            <a:spLocks noGrp="1"/>
          </p:cNvSpPr>
          <p:nvPr>
            <p:ph type="body" sz="quarter" idx="11"/>
          </p:nvPr>
        </p:nvSpPr>
        <p:spPr>
          <a:xfrm>
            <a:off x="823609" y="1274982"/>
            <a:ext cx="11074400" cy="609600"/>
          </a:xfrm>
        </p:spPr>
        <p:txBody>
          <a:bodyPr/>
          <a:lstStyle/>
          <a:p>
            <a:pPr algn="l"/>
            <a:r>
              <a:rPr lang="en-US" sz="3600" i="0" u="none" dirty="0" smtClean="0">
                <a:latin typeface="+mn-lt"/>
              </a:rPr>
              <a:t>SBE Eligibility:</a:t>
            </a:r>
            <a:endParaRPr lang="en-US" sz="3600" i="0" u="none" dirty="0" smtClean="0"/>
          </a:p>
          <a:p>
            <a:pPr algn="l"/>
            <a:endParaRPr lang="en-US" sz="3200" b="0" i="0" u="none" dirty="0"/>
          </a:p>
        </p:txBody>
      </p:sp>
      <p:sp>
        <p:nvSpPr>
          <p:cNvPr id="6" name="Footer Placeholder 3"/>
          <p:cNvSpPr>
            <a:spLocks noGrp="1"/>
          </p:cNvSpPr>
          <p:nvPr>
            <p:ph type="ftr" sz="quarter" idx="3"/>
          </p:nvPr>
        </p:nvSpPr>
        <p:spPr/>
        <p:txBody>
          <a:bodyPr>
            <a:normAutofit/>
          </a:bodyPr>
          <a:lstStyle/>
          <a:p>
            <a:pPr>
              <a:defRPr/>
            </a:pPr>
            <a:r>
              <a:rPr lang="en-US" sz="240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18545100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146722"/>
            <a:ext cx="10972800" cy="3685162"/>
          </a:xfrm>
        </p:spPr>
        <p:txBody>
          <a:bodyPr/>
          <a:lstStyle/>
          <a:p>
            <a:r>
              <a:rPr lang="en-US" sz="2800" dirty="0" smtClean="0"/>
              <a:t>Firms must be prequalified with ODOT and certified in the SBE Program at time of bid</a:t>
            </a:r>
          </a:p>
          <a:p>
            <a:pPr marL="0" indent="0">
              <a:buNone/>
            </a:pPr>
            <a:endParaRPr lang="en-US" sz="2800" dirty="0" smtClean="0"/>
          </a:p>
          <a:p>
            <a:r>
              <a:rPr lang="en-US" sz="2800" dirty="0" smtClean="0"/>
              <a:t>A certified SBE firm must perform a commercially useful function</a:t>
            </a:r>
          </a:p>
          <a:p>
            <a:endParaRPr lang="en-US" sz="2800" dirty="0"/>
          </a:p>
          <a:p>
            <a:r>
              <a:rPr lang="en-US" sz="2800" dirty="0" smtClean="0"/>
              <a:t>The SBE must perform or exercise responsibility for at least 30% of the total cost of its contract with its own work force</a:t>
            </a:r>
            <a:endParaRPr lang="en-US" sz="2800" dirty="0"/>
          </a:p>
        </p:txBody>
      </p:sp>
      <p:sp>
        <p:nvSpPr>
          <p:cNvPr id="4" name="Text Placeholder 3"/>
          <p:cNvSpPr>
            <a:spLocks noGrp="1"/>
          </p:cNvSpPr>
          <p:nvPr>
            <p:ph type="body" sz="quarter" idx="11"/>
          </p:nvPr>
        </p:nvSpPr>
        <p:spPr>
          <a:xfrm>
            <a:off x="609600" y="1058694"/>
            <a:ext cx="11074400" cy="609600"/>
          </a:xfrm>
        </p:spPr>
        <p:txBody>
          <a:bodyPr/>
          <a:lstStyle/>
          <a:p>
            <a:pPr algn="l"/>
            <a:r>
              <a:rPr lang="en-US" sz="3600" i="0" u="none" dirty="0" smtClean="0"/>
              <a:t>SBE Eligibility:</a:t>
            </a:r>
            <a:endParaRPr lang="en-US" sz="3600" i="0" u="none" dirty="0"/>
          </a:p>
        </p:txBody>
      </p:sp>
      <p:sp>
        <p:nvSpPr>
          <p:cNvPr id="6" name="Footer Placeholder 3"/>
          <p:cNvSpPr>
            <a:spLocks noGrp="1"/>
          </p:cNvSpPr>
          <p:nvPr>
            <p:ph type="ftr" sz="quarter" idx="3"/>
          </p:nvPr>
        </p:nvSpPr>
        <p:spPr/>
        <p:txBody>
          <a:bodyPr>
            <a:normAutofit/>
          </a:bodyPr>
          <a:lstStyle/>
          <a:p>
            <a:pPr>
              <a:defRPr/>
            </a:pPr>
            <a:r>
              <a:rPr lang="en-US" sz="240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6529904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334638"/>
            <a:ext cx="10972800" cy="3685162"/>
          </a:xfrm>
        </p:spPr>
        <p:txBody>
          <a:bodyPr/>
          <a:lstStyle/>
          <a:p>
            <a:r>
              <a:rPr lang="en-US" sz="2800" dirty="0" smtClean="0"/>
              <a:t>Annual receipts for the firm averaged over the most recent three years must not exceed $15,000,000 (construction firms) or $7,000,000 (construction-related consultant services firms)</a:t>
            </a:r>
          </a:p>
          <a:p>
            <a:pPr marL="0" indent="0">
              <a:buNone/>
            </a:pPr>
            <a:endParaRPr lang="en-US" sz="2800" dirty="0" smtClean="0"/>
          </a:p>
          <a:p>
            <a:r>
              <a:rPr lang="en-US" sz="2800" dirty="0" smtClean="0"/>
              <a:t>Individual(s) owning 51% or more of the firm must have a personal net worth (PNW) of less than $1.32 million</a:t>
            </a:r>
            <a:endParaRPr lang="en-US" sz="2800" dirty="0"/>
          </a:p>
        </p:txBody>
      </p:sp>
      <p:sp>
        <p:nvSpPr>
          <p:cNvPr id="4" name="Text Placeholder 3"/>
          <p:cNvSpPr>
            <a:spLocks noGrp="1"/>
          </p:cNvSpPr>
          <p:nvPr>
            <p:ph type="body" sz="quarter" idx="11"/>
          </p:nvPr>
        </p:nvSpPr>
        <p:spPr>
          <a:xfrm>
            <a:off x="609600" y="1274982"/>
            <a:ext cx="11074400" cy="609600"/>
          </a:xfrm>
        </p:spPr>
        <p:txBody>
          <a:bodyPr/>
          <a:lstStyle/>
          <a:p>
            <a:pPr algn="l"/>
            <a:r>
              <a:rPr lang="en-US" sz="3600" i="0" u="none" dirty="0" smtClean="0"/>
              <a:t>SBE Eligibility</a:t>
            </a:r>
            <a:endParaRPr lang="en-US" sz="3600" i="0" u="none" dirty="0"/>
          </a:p>
        </p:txBody>
      </p:sp>
      <p:sp>
        <p:nvSpPr>
          <p:cNvPr id="6" name="Footer Placeholder 3"/>
          <p:cNvSpPr>
            <a:spLocks noGrp="1"/>
          </p:cNvSpPr>
          <p:nvPr>
            <p:ph type="ftr" sz="quarter" idx="3"/>
          </p:nvPr>
        </p:nvSpPr>
        <p:spPr/>
        <p:txBody>
          <a:bodyPr>
            <a:normAutofit/>
          </a:bodyPr>
          <a:lstStyle/>
          <a:p>
            <a:pPr>
              <a:defRPr/>
            </a:pPr>
            <a:r>
              <a:rPr lang="en-US" sz="240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25943856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536700"/>
            <a:ext cx="10972800" cy="3886200"/>
          </a:xfrm>
        </p:spPr>
        <p:txBody>
          <a:bodyPr/>
          <a:lstStyle/>
          <a:p>
            <a:r>
              <a:rPr lang="en-US" dirty="0"/>
              <a:t> </a:t>
            </a:r>
            <a:r>
              <a:rPr lang="en-US" dirty="0" smtClean="0"/>
              <a:t>12 – 26 projects per year</a:t>
            </a:r>
          </a:p>
          <a:p>
            <a:pPr marL="0" indent="0">
              <a:buNone/>
            </a:pPr>
            <a:endParaRPr lang="en-US" dirty="0" smtClean="0"/>
          </a:p>
          <a:p>
            <a:r>
              <a:rPr lang="en-US" dirty="0"/>
              <a:t> </a:t>
            </a:r>
            <a:r>
              <a:rPr lang="en-US" dirty="0" smtClean="0"/>
              <a:t>Under $2M</a:t>
            </a:r>
          </a:p>
          <a:p>
            <a:endParaRPr lang="en-US" dirty="0"/>
          </a:p>
          <a:p>
            <a:r>
              <a:rPr lang="en-US" dirty="0"/>
              <a:t> </a:t>
            </a:r>
            <a:r>
              <a:rPr lang="en-US" dirty="0" smtClean="0"/>
              <a:t>Sold 3 SBE Projects to-date</a:t>
            </a:r>
          </a:p>
          <a:p>
            <a:pPr marL="0" indent="0">
              <a:buNone/>
            </a:pPr>
            <a:endParaRPr lang="en-US" dirty="0"/>
          </a:p>
        </p:txBody>
      </p:sp>
      <p:sp>
        <p:nvSpPr>
          <p:cNvPr id="3" name="Title 2"/>
          <p:cNvSpPr>
            <a:spLocks noGrp="1"/>
          </p:cNvSpPr>
          <p:nvPr>
            <p:ph type="title"/>
          </p:nvPr>
        </p:nvSpPr>
        <p:spPr/>
        <p:txBody>
          <a:bodyPr/>
          <a:lstStyle/>
          <a:p>
            <a:r>
              <a:rPr lang="en-US" dirty="0" smtClean="0"/>
              <a:t>SBE Set-Aside Projects</a:t>
            </a:r>
            <a:endParaRPr lang="en-US" dirty="0"/>
          </a:p>
        </p:txBody>
      </p:sp>
      <p:sp>
        <p:nvSpPr>
          <p:cNvPr id="5" name="Footer Placeholder 4"/>
          <p:cNvSpPr>
            <a:spLocks noGrp="1"/>
          </p:cNvSpPr>
          <p:nvPr>
            <p:ph type="ftr" sz="quarter" idx="3"/>
          </p:nvPr>
        </p:nvSpPr>
        <p:spPr/>
        <p:txBody>
          <a:bodyPr>
            <a:normAutofit/>
          </a:bodyPr>
          <a:lstStyle/>
          <a:p>
            <a:pPr>
              <a:defRPr/>
            </a:pPr>
            <a:r>
              <a:rPr lang="en-US" sz="240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3473929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How to Apply for SBE Certification</a:t>
            </a:r>
          </a:p>
          <a:p>
            <a:r>
              <a:rPr lang="en-US" dirty="0">
                <a:solidFill>
                  <a:schemeClr val="accent3"/>
                </a:solidFill>
                <a:hlinkClick r:id="rId2"/>
              </a:rPr>
              <a:t>https://rightsignature.com/forms/SBECertification--</a:t>
            </a:r>
            <a:r>
              <a:rPr lang="en-US" dirty="0" smtClean="0">
                <a:solidFill>
                  <a:schemeClr val="accent3"/>
                </a:solidFill>
                <a:hlinkClick r:id="rId2"/>
              </a:rPr>
              <a:t>a8d133/token/5c244c90ca6</a:t>
            </a:r>
            <a:endParaRPr lang="en-US" dirty="0" smtClean="0">
              <a:solidFill>
                <a:schemeClr val="accent3"/>
              </a:solidFill>
            </a:endParaRPr>
          </a:p>
          <a:p>
            <a:r>
              <a:rPr lang="en-US" dirty="0"/>
              <a:t> </a:t>
            </a:r>
            <a:r>
              <a:rPr lang="en-US" dirty="0" smtClean="0"/>
              <a:t>How </a:t>
            </a:r>
            <a:r>
              <a:rPr lang="en-US" dirty="0"/>
              <a:t>to find SBE </a:t>
            </a:r>
            <a:r>
              <a:rPr lang="en-US" dirty="0" smtClean="0"/>
              <a:t>projects</a:t>
            </a:r>
          </a:p>
          <a:p>
            <a:r>
              <a:rPr lang="en-US" dirty="0">
                <a:hlinkClick r:id="rId3"/>
              </a:rPr>
              <a:t>http://</a:t>
            </a:r>
            <a:r>
              <a:rPr lang="en-US" dirty="0" smtClean="0">
                <a:hlinkClick r:id="rId3"/>
              </a:rPr>
              <a:t>www.dot.state.oh.us/Divisions/ODI/SDBE/Pages/Set-Aside-Project-Information.aspx</a:t>
            </a: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SBE Set-Aside Projects</a:t>
            </a:r>
            <a:endParaRPr lang="en-US" dirty="0"/>
          </a:p>
        </p:txBody>
      </p:sp>
      <p:sp>
        <p:nvSpPr>
          <p:cNvPr id="5" name="Footer Placeholder 4"/>
          <p:cNvSpPr>
            <a:spLocks noGrp="1"/>
          </p:cNvSpPr>
          <p:nvPr>
            <p:ph type="ftr" sz="quarter" idx="3"/>
          </p:nvPr>
        </p:nvSpPr>
        <p:spPr/>
        <p:txBody>
          <a:bodyPr>
            <a:normAutofit/>
          </a:bodyPr>
          <a:lstStyle/>
          <a:p>
            <a:pPr>
              <a:defRPr/>
            </a:pPr>
            <a:r>
              <a:rPr lang="en-US" sz="240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19284421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334638"/>
            <a:ext cx="10972800" cy="3685162"/>
          </a:xfrm>
        </p:spPr>
        <p:txBody>
          <a:bodyPr/>
          <a:lstStyle/>
          <a:p>
            <a:pPr marL="0" indent="0" algn="ctr">
              <a:buNone/>
            </a:pPr>
            <a:r>
              <a:rPr lang="en-US" sz="4000" dirty="0" smtClean="0">
                <a:latin typeface="+mj-lt"/>
              </a:rPr>
              <a:t>NAICS Code Review</a:t>
            </a:r>
            <a:endParaRPr lang="en-US" sz="4000" dirty="0">
              <a:latin typeface="+mj-lt"/>
            </a:endParaRPr>
          </a:p>
        </p:txBody>
      </p:sp>
      <p:sp>
        <p:nvSpPr>
          <p:cNvPr id="6" name="Footer Placeholder 3"/>
          <p:cNvSpPr>
            <a:spLocks noGrp="1"/>
          </p:cNvSpPr>
          <p:nvPr>
            <p:ph type="ftr" sz="quarter" idx="3"/>
          </p:nvPr>
        </p:nvSpPr>
        <p:spPr/>
        <p:txBody>
          <a:bodyPr>
            <a:normAutofit/>
          </a:bodyPr>
          <a:lstStyle/>
          <a:p>
            <a:pPr>
              <a:defRPr/>
            </a:pPr>
            <a:r>
              <a:rPr lang="en-US" sz="240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3491100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325562"/>
          </a:xfrm>
        </p:spPr>
        <p:txBody>
          <a:bodyPr/>
          <a:lstStyle/>
          <a:p>
            <a:r>
              <a:rPr lang="en-US" dirty="0" smtClean="0"/>
              <a:t/>
            </a:r>
            <a:br>
              <a:rPr lang="en-US" dirty="0" smtClean="0"/>
            </a:br>
            <a:r>
              <a:rPr lang="en-US" dirty="0" smtClean="0"/>
              <a:t>Division </a:t>
            </a:r>
            <a:r>
              <a:rPr lang="en-US" dirty="0"/>
              <a:t>of Opportunity, </a:t>
            </a:r>
            <a:r>
              <a:rPr lang="en-US" dirty="0" smtClean="0"/>
              <a:t>Diversity </a:t>
            </a:r>
            <a:r>
              <a:rPr lang="en-US" dirty="0"/>
              <a:t>and Inclusion</a:t>
            </a:r>
            <a:br>
              <a:rPr lang="en-US" dirty="0"/>
            </a:br>
            <a:endParaRPr lang="en-US" dirty="0"/>
          </a:p>
        </p:txBody>
      </p:sp>
      <p:sp>
        <p:nvSpPr>
          <p:cNvPr id="3" name="Content Placeholder 2"/>
          <p:cNvSpPr>
            <a:spLocks noGrp="1"/>
          </p:cNvSpPr>
          <p:nvPr>
            <p:ph idx="1"/>
          </p:nvPr>
        </p:nvSpPr>
        <p:spPr>
          <a:xfrm>
            <a:off x="1981200" y="1600200"/>
            <a:ext cx="8229600" cy="4648200"/>
          </a:xfrm>
        </p:spPr>
        <p:txBody>
          <a:bodyPr/>
          <a:lstStyle/>
          <a:p>
            <a:pPr marL="0" indent="0" algn="ctr">
              <a:buNone/>
            </a:pPr>
            <a:endParaRPr lang="en-US" sz="2800" dirty="0">
              <a:solidFill>
                <a:schemeClr val="tx1"/>
              </a:solidFill>
              <a:latin typeface="Arial Black" panose="020B0A04020102020204" pitchFamily="34" charset="0"/>
            </a:endParaRPr>
          </a:p>
          <a:p>
            <a:pPr marL="0" indent="0" algn="ctr">
              <a:buNone/>
            </a:pPr>
            <a:endParaRPr lang="en-US" sz="2800" dirty="0">
              <a:latin typeface="Arial Black" panose="020B0A04020102020204" pitchFamily="34" charset="0"/>
            </a:endParaRPr>
          </a:p>
          <a:p>
            <a:pPr marL="0" indent="0" algn="ctr">
              <a:buNone/>
            </a:pPr>
            <a:r>
              <a:rPr lang="en-US" sz="2800" dirty="0">
                <a:latin typeface="Arial Black" panose="020B0A04020102020204" pitchFamily="34" charset="0"/>
              </a:rPr>
              <a:t>	</a:t>
            </a:r>
          </a:p>
          <a:p>
            <a:pPr marL="0" indent="0" algn="ctr">
              <a:buNone/>
            </a:pPr>
            <a:r>
              <a:rPr lang="en-US" sz="2800" dirty="0">
                <a:latin typeface="Arial Black" panose="020B0A04020102020204" pitchFamily="34" charset="0"/>
              </a:rPr>
              <a:t>		</a:t>
            </a:r>
          </a:p>
          <a:p>
            <a:pPr marL="0" indent="0">
              <a:buNone/>
            </a:pPr>
            <a:endParaRPr lang="en-US" dirty="0" smtClean="0">
              <a:solidFill>
                <a:schemeClr val="accent2">
                  <a:lumMod val="75000"/>
                </a:schemeClr>
              </a:solidFill>
            </a:endParaRPr>
          </a:p>
          <a:p>
            <a:pPr marL="0" indent="0">
              <a:buNone/>
            </a:pPr>
            <a:endParaRPr lang="en-US" dirty="0">
              <a:solidFill>
                <a:schemeClr val="accent2">
                  <a:lumMod val="75000"/>
                </a:schemeClr>
              </a:solidFill>
            </a:endParaRPr>
          </a:p>
          <a:p>
            <a:pPr marL="0" indent="0">
              <a:buNone/>
            </a:pPr>
            <a:endParaRPr lang="en-US" dirty="0">
              <a:solidFill>
                <a:schemeClr val="accent2">
                  <a:lumMod val="75000"/>
                </a:schemeClr>
              </a:solidFill>
            </a:endParaRPr>
          </a:p>
          <a:p>
            <a:endParaRPr lang="en-US" dirty="0"/>
          </a:p>
        </p:txBody>
      </p:sp>
      <p:sp>
        <p:nvSpPr>
          <p:cNvPr id="4" name="Footer Placeholder 3"/>
          <p:cNvSpPr>
            <a:spLocks noGrp="1"/>
          </p:cNvSpPr>
          <p:nvPr>
            <p:ph type="ftr" sz="quarter" idx="3"/>
          </p:nvPr>
        </p:nvSpPr>
        <p:spPr>
          <a:xfrm>
            <a:off x="2514600" y="6248400"/>
            <a:ext cx="7162800" cy="228600"/>
          </a:xfrm>
        </p:spPr>
        <p:txBody>
          <a:bodyPr>
            <a:noAutofit/>
          </a:bodyPr>
          <a:lstStyle/>
          <a:p>
            <a:pPr>
              <a:defRPr/>
            </a:pPr>
            <a:r>
              <a:rPr lang="en-US" sz="2400" smtClean="0"/>
              <a:t>2016 Conaway Conference</a:t>
            </a:r>
            <a:endParaRPr lang="en-US" sz="2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2431198"/>
            <a:ext cx="4848226" cy="3664803"/>
          </a:xfrm>
          <a:prstGeom prst="rect">
            <a:avLst/>
          </a:prstGeom>
          <a:ln w="57150">
            <a:solidFill>
              <a:schemeClr val="tx2">
                <a:lumMod val="95000"/>
                <a:lumOff val="5000"/>
              </a:schemeClr>
            </a:solidFill>
          </a:ln>
        </p:spPr>
      </p:pic>
      <p:sp>
        <p:nvSpPr>
          <p:cNvPr id="7" name="TextBox 6"/>
          <p:cNvSpPr txBox="1"/>
          <p:nvPr/>
        </p:nvSpPr>
        <p:spPr>
          <a:xfrm>
            <a:off x="2438400" y="1581836"/>
            <a:ext cx="6324600" cy="830997"/>
          </a:xfrm>
          <a:prstGeom prst="rect">
            <a:avLst/>
          </a:prstGeom>
          <a:noFill/>
        </p:spPr>
        <p:txBody>
          <a:bodyPr wrap="square" rtlCol="0">
            <a:spAutoFit/>
          </a:bodyPr>
          <a:lstStyle/>
          <a:p>
            <a:pPr algn="ctr"/>
            <a:endParaRPr lang="en-US" sz="2400" dirty="0">
              <a:solidFill>
                <a:schemeClr val="bg1"/>
              </a:solidFill>
              <a:latin typeface="Arial Black" panose="020B0A04020102020204" pitchFamily="34" charset="0"/>
            </a:endParaRPr>
          </a:p>
          <a:p>
            <a:pPr algn="ctr"/>
            <a:r>
              <a:rPr lang="en-US" sz="2400" dirty="0">
                <a:solidFill>
                  <a:schemeClr val="bg1"/>
                </a:solidFill>
                <a:latin typeface="Arial Black" panose="020B0A04020102020204" pitchFamily="34" charset="0"/>
              </a:rPr>
              <a:t>	Putting the Pieces Together</a:t>
            </a:r>
          </a:p>
        </p:txBody>
      </p:sp>
    </p:spTree>
    <p:extLst>
      <p:ext uri="{BB962C8B-B14F-4D97-AF65-F5344CB8AC3E}">
        <p14:creationId xmlns:p14="http://schemas.microsoft.com/office/powerpoint/2010/main" val="2464444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334638"/>
            <a:ext cx="10972800" cy="3685162"/>
          </a:xfrm>
        </p:spPr>
        <p:txBody>
          <a:bodyPr/>
          <a:lstStyle/>
          <a:p>
            <a:r>
              <a:rPr lang="en-US" sz="2800" dirty="0"/>
              <a:t>Baker Tilly has been engaged by the Ohio Department of Transportation (ODOT) to perform a NAICS code review and certification audit of Disadvantaged Business Enterprise (DBE) </a:t>
            </a:r>
            <a:r>
              <a:rPr lang="en-US" sz="2800" dirty="0" smtClean="0"/>
              <a:t>firms</a:t>
            </a:r>
            <a:endParaRPr lang="en-US" sz="2800" dirty="0"/>
          </a:p>
        </p:txBody>
      </p:sp>
      <p:sp>
        <p:nvSpPr>
          <p:cNvPr id="6" name="Footer Placeholder 3"/>
          <p:cNvSpPr>
            <a:spLocks noGrp="1"/>
          </p:cNvSpPr>
          <p:nvPr>
            <p:ph type="ftr" sz="quarter" idx="3"/>
          </p:nvPr>
        </p:nvSpPr>
        <p:spPr/>
        <p:txBody>
          <a:bodyPr>
            <a:normAutofit/>
          </a:bodyPr>
          <a:lstStyle/>
          <a:p>
            <a:pPr>
              <a:defRPr/>
            </a:pPr>
            <a:r>
              <a:rPr lang="en-US" sz="2400" smtClean="0">
                <a:solidFill>
                  <a:srgbClr val="000000"/>
                </a:solidFill>
              </a:rPr>
              <a:t>2016 Conaway Conference</a:t>
            </a:r>
            <a:endParaRPr lang="en-US" sz="2400" dirty="0">
              <a:solidFill>
                <a:srgbClr val="000000"/>
              </a:solidFill>
            </a:endParaRPr>
          </a:p>
        </p:txBody>
      </p:sp>
      <p:sp>
        <p:nvSpPr>
          <p:cNvPr id="4" name="Title 2"/>
          <p:cNvSpPr>
            <a:spLocks noGrp="1"/>
          </p:cNvSpPr>
          <p:nvPr>
            <p:ph type="title"/>
          </p:nvPr>
        </p:nvSpPr>
        <p:spPr>
          <a:xfrm>
            <a:off x="609600" y="274638"/>
            <a:ext cx="10972800" cy="1143000"/>
          </a:xfrm>
        </p:spPr>
        <p:txBody>
          <a:bodyPr/>
          <a:lstStyle/>
          <a:p>
            <a:r>
              <a:rPr lang="en-US" dirty="0" smtClean="0"/>
              <a:t> NAICS Code Review</a:t>
            </a:r>
            <a:endParaRPr lang="en-US" dirty="0"/>
          </a:p>
        </p:txBody>
      </p:sp>
    </p:spTree>
    <p:extLst>
      <p:ext uri="{BB962C8B-B14F-4D97-AF65-F5344CB8AC3E}">
        <p14:creationId xmlns:p14="http://schemas.microsoft.com/office/powerpoint/2010/main" val="27185305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625151"/>
            <a:ext cx="10972800" cy="3685162"/>
          </a:xfrm>
        </p:spPr>
        <p:txBody>
          <a:bodyPr/>
          <a:lstStyle/>
          <a:p>
            <a:r>
              <a:rPr lang="en-US" sz="2800" dirty="0" smtClean="0"/>
              <a:t>DBE file review and analysis on up to 350 firms</a:t>
            </a:r>
          </a:p>
          <a:p>
            <a:endParaRPr lang="en-US" sz="2800" dirty="0"/>
          </a:p>
          <a:p>
            <a:r>
              <a:rPr lang="en-US" sz="2800" dirty="0" smtClean="0"/>
              <a:t>Perform on-site reviews as necessary</a:t>
            </a:r>
          </a:p>
          <a:p>
            <a:endParaRPr lang="en-US" sz="2800" dirty="0"/>
          </a:p>
          <a:p>
            <a:r>
              <a:rPr lang="en-US" sz="2800" dirty="0" smtClean="0"/>
              <a:t>Report findings and make recommendations to ODOT</a:t>
            </a:r>
            <a:endParaRPr lang="en-US" sz="2800" dirty="0"/>
          </a:p>
        </p:txBody>
      </p:sp>
      <p:sp>
        <p:nvSpPr>
          <p:cNvPr id="4" name="Text Placeholder 3"/>
          <p:cNvSpPr>
            <a:spLocks noGrp="1"/>
          </p:cNvSpPr>
          <p:nvPr>
            <p:ph type="body" sz="quarter" idx="11"/>
          </p:nvPr>
        </p:nvSpPr>
        <p:spPr>
          <a:xfrm>
            <a:off x="609600" y="1629569"/>
            <a:ext cx="11074400" cy="614582"/>
          </a:xfrm>
        </p:spPr>
        <p:txBody>
          <a:bodyPr/>
          <a:lstStyle/>
          <a:p>
            <a:pPr algn="l"/>
            <a:r>
              <a:rPr lang="en-US" sz="3200" i="0" u="none" dirty="0" smtClean="0"/>
              <a:t>Contract Highlights:</a:t>
            </a:r>
            <a:endParaRPr lang="en-US" sz="3200" i="0" u="none" dirty="0"/>
          </a:p>
        </p:txBody>
      </p:sp>
      <p:sp>
        <p:nvSpPr>
          <p:cNvPr id="6" name="Footer Placeholder 3"/>
          <p:cNvSpPr>
            <a:spLocks noGrp="1"/>
          </p:cNvSpPr>
          <p:nvPr>
            <p:ph type="ftr" sz="quarter" idx="3"/>
          </p:nvPr>
        </p:nvSpPr>
        <p:spPr/>
        <p:txBody>
          <a:bodyPr>
            <a:normAutofit/>
          </a:bodyPr>
          <a:lstStyle/>
          <a:p>
            <a:pPr>
              <a:defRPr/>
            </a:pPr>
            <a:r>
              <a:rPr lang="en-US" sz="2400" smtClean="0">
                <a:solidFill>
                  <a:srgbClr val="000000"/>
                </a:solidFill>
              </a:rPr>
              <a:t>2016 Conaway Conference</a:t>
            </a:r>
            <a:endParaRPr lang="en-US" sz="2400" dirty="0">
              <a:solidFill>
                <a:srgbClr val="000000"/>
              </a:solidFill>
            </a:endParaRPr>
          </a:p>
        </p:txBody>
      </p:sp>
      <p:sp>
        <p:nvSpPr>
          <p:cNvPr id="5" name="Title 2"/>
          <p:cNvSpPr>
            <a:spLocks noGrp="1"/>
          </p:cNvSpPr>
          <p:nvPr>
            <p:ph type="title"/>
          </p:nvPr>
        </p:nvSpPr>
        <p:spPr>
          <a:xfrm>
            <a:off x="609600" y="274638"/>
            <a:ext cx="10972800" cy="1143000"/>
          </a:xfrm>
        </p:spPr>
        <p:txBody>
          <a:bodyPr/>
          <a:lstStyle/>
          <a:p>
            <a:r>
              <a:rPr lang="en-US" dirty="0" smtClean="0"/>
              <a:t> NAICS Code Review</a:t>
            </a:r>
            <a:endParaRPr lang="en-US" dirty="0"/>
          </a:p>
        </p:txBody>
      </p:sp>
    </p:spTree>
    <p:extLst>
      <p:ext uri="{BB962C8B-B14F-4D97-AF65-F5344CB8AC3E}">
        <p14:creationId xmlns:p14="http://schemas.microsoft.com/office/powerpoint/2010/main" val="30631643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209800" y="3124200"/>
            <a:ext cx="7772400" cy="1143000"/>
          </a:xfrm>
        </p:spPr>
        <p:txBody>
          <a:bodyPr/>
          <a:lstStyle/>
          <a:p>
            <a:r>
              <a:rPr lang="en-US" sz="2400" dirty="0" smtClean="0"/>
              <a:t>Office of Small &amp; Disadvantaged Business Enterprise</a:t>
            </a:r>
            <a:endParaRPr lang="en-US" sz="2400" dirty="0"/>
          </a:p>
        </p:txBody>
      </p:sp>
      <p:sp>
        <p:nvSpPr>
          <p:cNvPr id="9" name="Subtitle 2"/>
          <p:cNvSpPr>
            <a:spLocks noGrp="1"/>
          </p:cNvSpPr>
          <p:nvPr>
            <p:ph type="subTitle" idx="1"/>
          </p:nvPr>
        </p:nvSpPr>
        <p:spPr>
          <a:xfrm>
            <a:off x="2209800" y="5943600"/>
            <a:ext cx="7772400" cy="609600"/>
          </a:xfrm>
        </p:spPr>
        <p:txBody>
          <a:bodyPr rtlCol="0" anchor="ctr" anchorCtr="0">
            <a:normAutofit/>
          </a:bodyPr>
          <a:lstStyle>
            <a:lvl1pPr algn="ctr">
              <a:defRPr sz="2400">
                <a:latin typeface="+mj-lt"/>
              </a:defRPr>
            </a:lvl1pPr>
          </a:lstStyle>
          <a:p>
            <a:pPr>
              <a:defRPr/>
            </a:pPr>
            <a:r>
              <a:rPr lang="en-US" dirty="0" smtClean="0"/>
              <a:t>2016 Conaway Conference</a:t>
            </a:r>
          </a:p>
        </p:txBody>
      </p:sp>
      <p:sp>
        <p:nvSpPr>
          <p:cNvPr id="4" name="Title 6"/>
          <p:cNvSpPr txBox="1">
            <a:spLocks/>
          </p:cNvSpPr>
          <p:nvPr/>
        </p:nvSpPr>
        <p:spPr bwMode="auto">
          <a:xfrm>
            <a:off x="2209800" y="4328746"/>
            <a:ext cx="7772400" cy="15533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bg1"/>
                </a:solidFill>
                <a:latin typeface="Georgia" pitchFamily="18" charset="0"/>
              </a:defRPr>
            </a:lvl2pPr>
            <a:lvl3pPr algn="ctr" rtl="0" eaLnBrk="1" fontAlgn="base" hangingPunct="1">
              <a:spcBef>
                <a:spcPct val="0"/>
              </a:spcBef>
              <a:spcAft>
                <a:spcPct val="0"/>
              </a:spcAft>
              <a:defRPr sz="4000" b="1">
                <a:solidFill>
                  <a:schemeClr val="bg1"/>
                </a:solidFill>
                <a:latin typeface="Georgia" pitchFamily="18" charset="0"/>
              </a:defRPr>
            </a:lvl3pPr>
            <a:lvl4pPr algn="ctr" rtl="0" eaLnBrk="1" fontAlgn="base" hangingPunct="1">
              <a:spcBef>
                <a:spcPct val="0"/>
              </a:spcBef>
              <a:spcAft>
                <a:spcPct val="0"/>
              </a:spcAft>
              <a:defRPr sz="4000" b="1">
                <a:solidFill>
                  <a:schemeClr val="bg1"/>
                </a:solidFill>
                <a:latin typeface="Georgia" pitchFamily="18" charset="0"/>
              </a:defRPr>
            </a:lvl4pPr>
            <a:lvl5pPr algn="ctr" rtl="0" eaLnBrk="1" fontAlgn="base" hangingPunct="1">
              <a:spcBef>
                <a:spcPct val="0"/>
              </a:spcBef>
              <a:spcAft>
                <a:spcPct val="0"/>
              </a:spcAft>
              <a:defRPr sz="4000" b="1">
                <a:solidFill>
                  <a:schemeClr val="bg1"/>
                </a:solidFill>
                <a:latin typeface="Georgia" pitchFamily="18" charset="0"/>
              </a:defRPr>
            </a:lvl5pPr>
            <a:lvl6pPr marL="457200" algn="ctr" rtl="0" eaLnBrk="1" fontAlgn="base" hangingPunct="1">
              <a:spcBef>
                <a:spcPct val="0"/>
              </a:spcBef>
              <a:spcAft>
                <a:spcPct val="0"/>
              </a:spcAft>
              <a:defRPr sz="4000" b="1">
                <a:solidFill>
                  <a:schemeClr val="bg1"/>
                </a:solidFill>
                <a:latin typeface="Georgia" pitchFamily="18" charset="0"/>
              </a:defRPr>
            </a:lvl6pPr>
            <a:lvl7pPr marL="914400" algn="ctr" rtl="0" eaLnBrk="1" fontAlgn="base" hangingPunct="1">
              <a:spcBef>
                <a:spcPct val="0"/>
              </a:spcBef>
              <a:spcAft>
                <a:spcPct val="0"/>
              </a:spcAft>
              <a:defRPr sz="4000" b="1">
                <a:solidFill>
                  <a:schemeClr val="bg1"/>
                </a:solidFill>
                <a:latin typeface="Georgia" pitchFamily="18" charset="0"/>
              </a:defRPr>
            </a:lvl7pPr>
            <a:lvl8pPr marL="1371600" algn="ctr" rtl="0" eaLnBrk="1" fontAlgn="base" hangingPunct="1">
              <a:spcBef>
                <a:spcPct val="0"/>
              </a:spcBef>
              <a:spcAft>
                <a:spcPct val="0"/>
              </a:spcAft>
              <a:defRPr sz="4000" b="1">
                <a:solidFill>
                  <a:schemeClr val="bg1"/>
                </a:solidFill>
                <a:latin typeface="Georgia" pitchFamily="18" charset="0"/>
              </a:defRPr>
            </a:lvl8pPr>
            <a:lvl9pPr marL="1828800" algn="ctr" rtl="0" eaLnBrk="1" fontAlgn="base" hangingPunct="1">
              <a:spcBef>
                <a:spcPct val="0"/>
              </a:spcBef>
              <a:spcAft>
                <a:spcPct val="0"/>
              </a:spcAft>
              <a:defRPr sz="4000" b="1">
                <a:solidFill>
                  <a:schemeClr val="bg1"/>
                </a:solidFill>
                <a:latin typeface="Georgia" pitchFamily="18" charset="0"/>
              </a:defRPr>
            </a:lvl9pPr>
          </a:lstStyle>
          <a:p>
            <a:r>
              <a:rPr lang="en-US" sz="2000" b="0" i="1" dirty="0" smtClean="0">
                <a:solidFill>
                  <a:srgbClr val="000000"/>
                </a:solidFill>
              </a:rPr>
              <a:t>Danette Shuler, </a:t>
            </a:r>
            <a:r>
              <a:rPr lang="en-US" sz="2000" b="0" dirty="0" smtClean="0">
                <a:solidFill>
                  <a:srgbClr val="000000"/>
                </a:solidFill>
              </a:rPr>
              <a:t>Chief Compliance Manager</a:t>
            </a:r>
          </a:p>
        </p:txBody>
      </p:sp>
    </p:spTree>
    <p:extLst>
      <p:ext uri="{BB962C8B-B14F-4D97-AF65-F5344CB8AC3E}">
        <p14:creationId xmlns:p14="http://schemas.microsoft.com/office/powerpoint/2010/main" val="4316653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334638"/>
            <a:ext cx="10972800" cy="3685162"/>
          </a:xfrm>
        </p:spPr>
        <p:txBody>
          <a:bodyPr/>
          <a:lstStyle/>
          <a:p>
            <a:pPr marL="0" indent="0" algn="ctr">
              <a:buNone/>
            </a:pPr>
            <a:r>
              <a:rPr lang="en-US" sz="4000" dirty="0" smtClean="0">
                <a:latin typeface="+mj-lt"/>
              </a:rPr>
              <a:t>Prevailing Wage </a:t>
            </a:r>
          </a:p>
          <a:p>
            <a:pPr marL="0" indent="0" algn="ctr">
              <a:buNone/>
            </a:pPr>
            <a:r>
              <a:rPr lang="en-US" sz="4000" dirty="0" smtClean="0">
                <a:latin typeface="+mj-lt"/>
              </a:rPr>
              <a:t>&amp; DBE Compliance</a:t>
            </a:r>
          </a:p>
        </p:txBody>
      </p:sp>
      <p:sp>
        <p:nvSpPr>
          <p:cNvPr id="6" name="Footer Placeholder 3"/>
          <p:cNvSpPr>
            <a:spLocks noGrp="1"/>
          </p:cNvSpPr>
          <p:nvPr>
            <p:ph type="ftr" sz="quarter" idx="3"/>
          </p:nvPr>
        </p:nvSpPr>
        <p:spPr/>
        <p:txBody>
          <a:bodyPr>
            <a:normAutofit/>
          </a:bodyPr>
          <a:lstStyle/>
          <a:p>
            <a:pPr>
              <a:defRPr/>
            </a:pPr>
            <a:r>
              <a:rPr lang="en-US" sz="2400" dirty="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26112927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325562"/>
          </a:xfrm>
        </p:spPr>
        <p:txBody>
          <a:bodyPr/>
          <a:lstStyle/>
          <a:p>
            <a:r>
              <a:rPr lang="en-US" dirty="0" smtClean="0"/>
              <a:t>Prevailing Wage</a:t>
            </a:r>
            <a:br>
              <a:rPr lang="en-US" dirty="0" smtClean="0"/>
            </a:br>
            <a:r>
              <a:rPr lang="en-US" dirty="0" smtClean="0"/>
              <a:t>&amp; DBE Compliance</a:t>
            </a:r>
            <a:endParaRPr lang="en-US" dirty="0"/>
          </a:p>
        </p:txBody>
      </p:sp>
      <p:sp>
        <p:nvSpPr>
          <p:cNvPr id="5" name="Content Placeholder 4"/>
          <p:cNvSpPr>
            <a:spLocks noGrp="1"/>
          </p:cNvSpPr>
          <p:nvPr>
            <p:ph idx="1"/>
          </p:nvPr>
        </p:nvSpPr>
        <p:spPr>
          <a:xfrm>
            <a:off x="1117600" y="1884680"/>
            <a:ext cx="9093200" cy="4191000"/>
          </a:xfrm>
        </p:spPr>
        <p:txBody>
          <a:bodyPr/>
          <a:lstStyle/>
          <a:p>
            <a:pPr marL="0" indent="0">
              <a:spcAft>
                <a:spcPts val="600"/>
              </a:spcAft>
              <a:buNone/>
            </a:pPr>
            <a:r>
              <a:rPr lang="en-US" b="0" dirty="0" smtClean="0">
                <a:solidFill>
                  <a:srgbClr val="FFFFFF"/>
                </a:solidFill>
                <a:latin typeface="Arial Black" panose="020B0A04020102020204" pitchFamily="34" charset="0"/>
              </a:rPr>
              <a:t>Today’s topics:</a:t>
            </a:r>
            <a:endParaRPr lang="en-US" dirty="0">
              <a:solidFill>
                <a:srgbClr val="FFFFFF"/>
              </a:solidFill>
              <a:latin typeface="Arial Black" panose="020B0A04020102020204" pitchFamily="34" charset="0"/>
            </a:endParaRPr>
          </a:p>
          <a:p>
            <a:pPr marL="565150" indent="-565150">
              <a:buBlip>
                <a:blip r:embed="rId3"/>
              </a:buBlip>
            </a:pPr>
            <a:r>
              <a:rPr lang="en-US" sz="2800" dirty="0">
                <a:solidFill>
                  <a:srgbClr val="FFFFFF"/>
                </a:solidFill>
              </a:rPr>
              <a:t>Standardized Pre-Construction Meeting Packets</a:t>
            </a:r>
          </a:p>
          <a:p>
            <a:pPr marL="565150" indent="-565150">
              <a:buBlip>
                <a:blip r:embed="rId3"/>
              </a:buBlip>
            </a:pPr>
            <a:r>
              <a:rPr lang="en-US" sz="2800" dirty="0">
                <a:solidFill>
                  <a:srgbClr val="FFFFFF"/>
                </a:solidFill>
              </a:rPr>
              <a:t>Trucking</a:t>
            </a:r>
          </a:p>
          <a:p>
            <a:pPr marL="565150" indent="-565150">
              <a:buBlip>
                <a:blip r:embed="rId3"/>
              </a:buBlip>
            </a:pPr>
            <a:r>
              <a:rPr lang="en-US" sz="2800" dirty="0">
                <a:solidFill>
                  <a:srgbClr val="FFFFFF"/>
                </a:solidFill>
              </a:rPr>
              <a:t>Project Site Visits/Bulletin Board Requirements</a:t>
            </a:r>
          </a:p>
          <a:p>
            <a:pPr marL="565150" indent="-565150">
              <a:buBlip>
                <a:blip r:embed="rId3"/>
              </a:buBlip>
            </a:pPr>
            <a:r>
              <a:rPr lang="en-US" sz="2800" dirty="0">
                <a:solidFill>
                  <a:srgbClr val="FFFFFF"/>
                </a:solidFill>
              </a:rPr>
              <a:t>DBE Commercially Use Function Reviews</a:t>
            </a:r>
          </a:p>
          <a:p>
            <a:pPr marL="565150" indent="-565150">
              <a:buBlip>
                <a:blip r:embed="rId3"/>
              </a:buBlip>
            </a:pPr>
            <a:endParaRPr lang="en-US" dirty="0"/>
          </a:p>
        </p:txBody>
      </p:sp>
      <p:sp>
        <p:nvSpPr>
          <p:cNvPr id="6" name="Footer Placeholder 3"/>
          <p:cNvSpPr>
            <a:spLocks noGrp="1"/>
          </p:cNvSpPr>
          <p:nvPr>
            <p:ph type="ftr" sz="quarter" idx="3"/>
          </p:nvPr>
        </p:nvSpPr>
        <p:spPr>
          <a:xfrm>
            <a:off x="1600200" y="6310313"/>
            <a:ext cx="8691562" cy="381000"/>
          </a:xfrm>
        </p:spPr>
        <p:txBody>
          <a:bodyPr>
            <a:normAutofit/>
          </a:bodyPr>
          <a:lstStyle/>
          <a:p>
            <a:pPr>
              <a:defRPr/>
            </a:pPr>
            <a:r>
              <a:rPr lang="en-US" sz="2400" dirty="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598846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lstStyle/>
          <a:p>
            <a:r>
              <a:rPr lang="en-US" dirty="0" smtClean="0"/>
              <a:t>Truck Drivers</a:t>
            </a:r>
            <a:endParaRPr lang="en-US" dirty="0"/>
          </a:p>
        </p:txBody>
      </p:sp>
      <p:sp>
        <p:nvSpPr>
          <p:cNvPr id="5" name="Content Placeholder 4"/>
          <p:cNvSpPr>
            <a:spLocks noGrp="1"/>
          </p:cNvSpPr>
          <p:nvPr>
            <p:ph idx="1"/>
          </p:nvPr>
        </p:nvSpPr>
        <p:spPr>
          <a:xfrm>
            <a:off x="772160" y="1402080"/>
            <a:ext cx="9438640" cy="4617720"/>
          </a:xfrm>
        </p:spPr>
        <p:txBody>
          <a:bodyPr/>
          <a:lstStyle/>
          <a:p>
            <a:pPr marL="0" indent="0">
              <a:spcAft>
                <a:spcPts val="600"/>
              </a:spcAft>
              <a:buNone/>
            </a:pPr>
            <a:r>
              <a:rPr lang="en-US" b="0" dirty="0" smtClean="0">
                <a:solidFill>
                  <a:srgbClr val="FFFFFF"/>
                </a:solidFill>
                <a:latin typeface="Arial Black" panose="020B0A04020102020204" pitchFamily="34" charset="0"/>
              </a:rPr>
              <a:t>Covered for time spent…</a:t>
            </a:r>
            <a:endParaRPr lang="en-US" dirty="0">
              <a:solidFill>
                <a:srgbClr val="FFFFFF"/>
              </a:solidFill>
              <a:latin typeface="Arial Black" panose="020B0A04020102020204" pitchFamily="34" charset="0"/>
            </a:endParaRPr>
          </a:p>
          <a:p>
            <a:pPr marL="565150" indent="-565150">
              <a:spcAft>
                <a:spcPts val="600"/>
              </a:spcAft>
              <a:buBlip>
                <a:blip r:embed="rId3"/>
              </a:buBlip>
            </a:pPr>
            <a:r>
              <a:rPr lang="en-US" sz="2800" dirty="0">
                <a:solidFill>
                  <a:srgbClr val="FFFFFF"/>
                </a:solidFill>
              </a:rPr>
              <a:t>Moving material directly on the project</a:t>
            </a:r>
          </a:p>
          <a:p>
            <a:pPr marL="565150" indent="-565150">
              <a:spcAft>
                <a:spcPts val="600"/>
              </a:spcAft>
              <a:buBlip>
                <a:blip r:embed="rId3"/>
              </a:buBlip>
            </a:pPr>
            <a:r>
              <a:rPr lang="en-US" sz="2800" dirty="0">
                <a:solidFill>
                  <a:srgbClr val="FFFFFF"/>
                </a:solidFill>
              </a:rPr>
              <a:t>Hauling material on or off the project from a dedicated source or location considered to be within the site of work</a:t>
            </a:r>
          </a:p>
          <a:p>
            <a:pPr marL="565150" indent="-565150">
              <a:spcAft>
                <a:spcPts val="600"/>
              </a:spcAft>
              <a:buBlip>
                <a:blip r:embed="rId3"/>
              </a:buBlip>
            </a:pPr>
            <a:r>
              <a:rPr lang="en-US" sz="2800" dirty="0">
                <a:solidFill>
                  <a:srgbClr val="FFFFFF"/>
                </a:solidFill>
              </a:rPr>
              <a:t>Loading or unloading materials or supplies on the site of the work, if such time is equal to or greater than 20% of the driver’s total work week</a:t>
            </a:r>
          </a:p>
        </p:txBody>
      </p:sp>
      <p:sp>
        <p:nvSpPr>
          <p:cNvPr id="6" name="Footer Placeholder 3"/>
          <p:cNvSpPr>
            <a:spLocks noGrp="1"/>
          </p:cNvSpPr>
          <p:nvPr>
            <p:ph type="ftr" sz="quarter" idx="3"/>
          </p:nvPr>
        </p:nvSpPr>
        <p:spPr>
          <a:xfrm>
            <a:off x="1600200" y="6310313"/>
            <a:ext cx="8691562" cy="381000"/>
          </a:xfrm>
        </p:spPr>
        <p:txBody>
          <a:bodyPr>
            <a:normAutofit/>
          </a:bodyPr>
          <a:lstStyle/>
          <a:p>
            <a:pPr>
              <a:defRPr/>
            </a:pPr>
            <a:r>
              <a:rPr lang="en-US" sz="2400" dirty="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2638324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lstStyle/>
          <a:p>
            <a:r>
              <a:rPr lang="en-US" dirty="0" smtClean="0"/>
              <a:t>Truck Drivers</a:t>
            </a:r>
            <a:endParaRPr lang="en-US" dirty="0"/>
          </a:p>
        </p:txBody>
      </p:sp>
      <p:sp>
        <p:nvSpPr>
          <p:cNvPr id="5" name="Content Placeholder 4"/>
          <p:cNvSpPr>
            <a:spLocks noGrp="1"/>
          </p:cNvSpPr>
          <p:nvPr>
            <p:ph idx="1"/>
          </p:nvPr>
        </p:nvSpPr>
        <p:spPr>
          <a:xfrm>
            <a:off x="914400" y="1381760"/>
            <a:ext cx="9296400" cy="4638040"/>
          </a:xfrm>
        </p:spPr>
        <p:txBody>
          <a:bodyPr/>
          <a:lstStyle/>
          <a:p>
            <a:pPr marL="0" indent="0">
              <a:spcAft>
                <a:spcPts val="600"/>
              </a:spcAft>
              <a:buNone/>
            </a:pPr>
            <a:r>
              <a:rPr lang="en-US" b="0" dirty="0" smtClean="0">
                <a:solidFill>
                  <a:srgbClr val="FFFFFF"/>
                </a:solidFill>
                <a:latin typeface="Arial Black" panose="020B0A04020102020204" pitchFamily="34" charset="0"/>
              </a:rPr>
              <a:t>Owner/operator requirements</a:t>
            </a:r>
            <a:endParaRPr lang="en-US" dirty="0">
              <a:solidFill>
                <a:srgbClr val="FFFFFF"/>
              </a:solidFill>
              <a:latin typeface="Arial Black" panose="020B0A04020102020204" pitchFamily="34" charset="0"/>
            </a:endParaRPr>
          </a:p>
          <a:p>
            <a:pPr marL="565150" indent="-565150">
              <a:spcAft>
                <a:spcPts val="600"/>
              </a:spcAft>
              <a:buBlip>
                <a:blip r:embed="rId3"/>
              </a:buBlip>
            </a:pPr>
            <a:r>
              <a:rPr lang="en-US" sz="2800" dirty="0">
                <a:solidFill>
                  <a:srgbClr val="FFFFFF"/>
                </a:solidFill>
              </a:rPr>
              <a:t>If owned, the name on the registration and the drivers license must match </a:t>
            </a:r>
          </a:p>
          <a:p>
            <a:pPr marL="565150" indent="-565150">
              <a:spcAft>
                <a:spcPts val="600"/>
              </a:spcAft>
              <a:buBlip>
                <a:blip r:embed="rId3"/>
              </a:buBlip>
            </a:pPr>
            <a:r>
              <a:rPr lang="en-US" sz="2800" dirty="0">
                <a:solidFill>
                  <a:srgbClr val="FFFFFF"/>
                </a:solidFill>
              </a:rPr>
              <a:t>If rented, it must be demonstrated as a significant and real financial commitment</a:t>
            </a:r>
          </a:p>
          <a:p>
            <a:pPr marL="565150" indent="-565150">
              <a:spcAft>
                <a:spcPts val="600"/>
              </a:spcAft>
              <a:buBlip>
                <a:blip r:embed="rId3"/>
              </a:buBlip>
            </a:pPr>
            <a:r>
              <a:rPr lang="en-US" sz="2800" dirty="0">
                <a:solidFill>
                  <a:srgbClr val="FFFFFF"/>
                </a:solidFill>
              </a:rPr>
              <a:t>Must maintain full control over the use and operation of the truck</a:t>
            </a:r>
          </a:p>
          <a:p>
            <a:pPr marL="565150" indent="-565150">
              <a:spcAft>
                <a:spcPts val="600"/>
              </a:spcAft>
              <a:buBlip>
                <a:blip r:embed="rId3"/>
              </a:buBlip>
            </a:pPr>
            <a:r>
              <a:rPr lang="en-US" sz="2800" dirty="0">
                <a:solidFill>
                  <a:srgbClr val="FFFFFF"/>
                </a:solidFill>
              </a:rPr>
              <a:t>Must assume responsibility for all aspects of operating that truck</a:t>
            </a:r>
          </a:p>
        </p:txBody>
      </p:sp>
      <p:sp>
        <p:nvSpPr>
          <p:cNvPr id="6" name="Footer Placeholder 3"/>
          <p:cNvSpPr>
            <a:spLocks noGrp="1"/>
          </p:cNvSpPr>
          <p:nvPr>
            <p:ph type="ftr" sz="quarter" idx="3"/>
          </p:nvPr>
        </p:nvSpPr>
        <p:spPr>
          <a:xfrm>
            <a:off x="1600200" y="6310313"/>
            <a:ext cx="8691562" cy="381000"/>
          </a:xfrm>
        </p:spPr>
        <p:txBody>
          <a:bodyPr>
            <a:normAutofit/>
          </a:bodyPr>
          <a:lstStyle/>
          <a:p>
            <a:pPr>
              <a:defRPr/>
            </a:pPr>
            <a:r>
              <a:rPr lang="en-US" sz="2400" dirty="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4190354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lstStyle/>
          <a:p>
            <a:r>
              <a:rPr lang="en-US" dirty="0" smtClean="0"/>
              <a:t>Project Site Visits</a:t>
            </a:r>
            <a:endParaRPr lang="en-US" dirty="0"/>
          </a:p>
        </p:txBody>
      </p:sp>
      <p:sp>
        <p:nvSpPr>
          <p:cNvPr id="5" name="Content Placeholder 4"/>
          <p:cNvSpPr>
            <a:spLocks noGrp="1"/>
          </p:cNvSpPr>
          <p:nvPr>
            <p:ph idx="1"/>
          </p:nvPr>
        </p:nvSpPr>
        <p:spPr>
          <a:xfrm>
            <a:off x="812800" y="1503680"/>
            <a:ext cx="9398000" cy="4516120"/>
          </a:xfrm>
        </p:spPr>
        <p:txBody>
          <a:bodyPr/>
          <a:lstStyle/>
          <a:p>
            <a:pPr marL="0" indent="0">
              <a:spcAft>
                <a:spcPts val="600"/>
              </a:spcAft>
              <a:buNone/>
            </a:pPr>
            <a:r>
              <a:rPr lang="en-US" dirty="0" smtClean="0">
                <a:solidFill>
                  <a:srgbClr val="FFFFFF"/>
                </a:solidFill>
                <a:latin typeface="Arial Black" panose="020B0A04020102020204" pitchFamily="34" charset="0"/>
              </a:rPr>
              <a:t>Should include:</a:t>
            </a:r>
          </a:p>
          <a:p>
            <a:pPr marL="565150" indent="-565150">
              <a:spcAft>
                <a:spcPts val="600"/>
              </a:spcAft>
              <a:buBlip>
                <a:blip r:embed="rId3"/>
              </a:buBlip>
            </a:pPr>
            <a:r>
              <a:rPr lang="en-US" sz="2800" dirty="0">
                <a:solidFill>
                  <a:srgbClr val="FFFFFF"/>
                </a:solidFill>
              </a:rPr>
              <a:t>Employee interviews to ensure Prevailing Wage compliance.</a:t>
            </a:r>
          </a:p>
          <a:p>
            <a:pPr marL="565150" indent="-565150">
              <a:spcAft>
                <a:spcPts val="600"/>
              </a:spcAft>
              <a:buBlip>
                <a:blip r:embed="rId3"/>
              </a:buBlip>
            </a:pPr>
            <a:r>
              <a:rPr lang="en-US" sz="2800" dirty="0">
                <a:solidFill>
                  <a:srgbClr val="FFFFFF"/>
                </a:solidFill>
              </a:rPr>
              <a:t>Bulletin board review to ensure that all required posters and wage rates are displayed</a:t>
            </a:r>
          </a:p>
        </p:txBody>
      </p:sp>
      <p:sp>
        <p:nvSpPr>
          <p:cNvPr id="6" name="Footer Placeholder 3"/>
          <p:cNvSpPr>
            <a:spLocks noGrp="1"/>
          </p:cNvSpPr>
          <p:nvPr>
            <p:ph type="ftr" sz="quarter" idx="3"/>
          </p:nvPr>
        </p:nvSpPr>
        <p:spPr>
          <a:xfrm>
            <a:off x="1600200" y="6310313"/>
            <a:ext cx="8691562" cy="381000"/>
          </a:xfrm>
        </p:spPr>
        <p:txBody>
          <a:bodyPr>
            <a:normAutofit/>
          </a:bodyPr>
          <a:lstStyle/>
          <a:p>
            <a:pPr>
              <a:defRPr/>
            </a:pPr>
            <a:r>
              <a:rPr lang="en-US" sz="2400" dirty="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1246095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lstStyle/>
          <a:p>
            <a:r>
              <a:rPr lang="en-US" dirty="0" smtClean="0"/>
              <a:t>DBE Compliance</a:t>
            </a:r>
            <a:endParaRPr lang="en-US" dirty="0"/>
          </a:p>
        </p:txBody>
      </p:sp>
      <p:sp>
        <p:nvSpPr>
          <p:cNvPr id="5" name="Content Placeholder 4"/>
          <p:cNvSpPr>
            <a:spLocks noGrp="1"/>
          </p:cNvSpPr>
          <p:nvPr>
            <p:ph idx="1"/>
          </p:nvPr>
        </p:nvSpPr>
        <p:spPr>
          <a:xfrm>
            <a:off x="690880" y="1483360"/>
            <a:ext cx="9519920" cy="4536440"/>
          </a:xfrm>
        </p:spPr>
        <p:txBody>
          <a:bodyPr/>
          <a:lstStyle/>
          <a:p>
            <a:pPr marL="565150" indent="-565150">
              <a:spcAft>
                <a:spcPts val="600"/>
              </a:spcAft>
              <a:buBlip>
                <a:blip r:embed="rId3"/>
              </a:buBlip>
            </a:pPr>
            <a:r>
              <a:rPr lang="en-US" sz="2800" dirty="0">
                <a:solidFill>
                  <a:srgbClr val="FFFFFF"/>
                </a:solidFill>
              </a:rPr>
              <a:t>DBE participation towards the established project goal is counted </a:t>
            </a:r>
            <a:r>
              <a:rPr lang="en-US" sz="2800" i="1" dirty="0">
                <a:solidFill>
                  <a:srgbClr val="FFFFFF"/>
                </a:solidFill>
              </a:rPr>
              <a:t>only</a:t>
            </a:r>
            <a:r>
              <a:rPr lang="en-US" sz="2800" dirty="0">
                <a:solidFill>
                  <a:srgbClr val="FFFFFF"/>
                </a:solidFill>
              </a:rPr>
              <a:t> if the DBE is performing a </a:t>
            </a:r>
            <a:r>
              <a:rPr lang="en-US" sz="2800" i="1" dirty="0">
                <a:solidFill>
                  <a:srgbClr val="FFFFFF"/>
                </a:solidFill>
              </a:rPr>
              <a:t>Commercially Useful Function</a:t>
            </a:r>
          </a:p>
          <a:p>
            <a:pPr marL="565150" indent="-565150">
              <a:spcAft>
                <a:spcPts val="600"/>
              </a:spcAft>
              <a:buBlip>
                <a:blip r:embed="rId3"/>
              </a:buBlip>
            </a:pPr>
            <a:r>
              <a:rPr lang="en-US" sz="2800" dirty="0">
                <a:solidFill>
                  <a:srgbClr val="FFFFFF"/>
                </a:solidFill>
              </a:rPr>
              <a:t>The DBE must carry out its contract responsibilities by actually </a:t>
            </a:r>
            <a:r>
              <a:rPr lang="en-US" sz="2800" i="1" dirty="0">
                <a:solidFill>
                  <a:srgbClr val="FFFFFF"/>
                </a:solidFill>
                <a:latin typeface="Arial" panose="020B0604020202020204" pitchFamily="34" charset="0"/>
                <a:cs typeface="Arial" panose="020B0604020202020204" pitchFamily="34" charset="0"/>
              </a:rPr>
              <a:t>performing</a:t>
            </a:r>
            <a:r>
              <a:rPr lang="en-US" sz="2800" i="1" dirty="0">
                <a:solidFill>
                  <a:srgbClr val="FFFFFF"/>
                </a:solidFill>
              </a:rPr>
              <a:t>, managing,</a:t>
            </a:r>
            <a:r>
              <a:rPr lang="en-US" sz="2800" dirty="0">
                <a:solidFill>
                  <a:srgbClr val="FFFFFF"/>
                </a:solidFill>
              </a:rPr>
              <a:t> and </a:t>
            </a:r>
            <a:r>
              <a:rPr lang="en-US" sz="2800" i="1" dirty="0">
                <a:solidFill>
                  <a:srgbClr val="FFFFFF"/>
                </a:solidFill>
              </a:rPr>
              <a:t>supervising </a:t>
            </a:r>
            <a:r>
              <a:rPr lang="en-US" sz="2800" dirty="0">
                <a:solidFill>
                  <a:srgbClr val="FFFFFF"/>
                </a:solidFill>
              </a:rPr>
              <a:t>the contracted work</a:t>
            </a:r>
          </a:p>
        </p:txBody>
      </p:sp>
      <p:sp>
        <p:nvSpPr>
          <p:cNvPr id="6" name="Footer Placeholder 3"/>
          <p:cNvSpPr>
            <a:spLocks noGrp="1"/>
          </p:cNvSpPr>
          <p:nvPr>
            <p:ph type="ftr" sz="quarter" idx="3"/>
          </p:nvPr>
        </p:nvSpPr>
        <p:spPr>
          <a:xfrm>
            <a:off x="1600200" y="6310313"/>
            <a:ext cx="8691562" cy="381000"/>
          </a:xfrm>
        </p:spPr>
        <p:txBody>
          <a:bodyPr>
            <a:normAutofit/>
          </a:bodyPr>
          <a:lstStyle/>
          <a:p>
            <a:pPr>
              <a:defRPr/>
            </a:pPr>
            <a:r>
              <a:rPr lang="en-US" sz="2400" dirty="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1883773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lstStyle/>
          <a:p>
            <a:r>
              <a:rPr lang="en-US" dirty="0" smtClean="0"/>
              <a:t>Management Red Flags</a:t>
            </a:r>
            <a:endParaRPr lang="en-US" dirty="0"/>
          </a:p>
        </p:txBody>
      </p:sp>
      <p:sp>
        <p:nvSpPr>
          <p:cNvPr id="5" name="Content Placeholder 4"/>
          <p:cNvSpPr>
            <a:spLocks noGrp="1"/>
          </p:cNvSpPr>
          <p:nvPr>
            <p:ph idx="1"/>
          </p:nvPr>
        </p:nvSpPr>
        <p:spPr>
          <a:xfrm>
            <a:off x="955040" y="1834833"/>
            <a:ext cx="9255760" cy="4475480"/>
          </a:xfrm>
        </p:spPr>
        <p:txBody>
          <a:bodyPr/>
          <a:lstStyle/>
          <a:p>
            <a:pPr marL="565150" indent="-565150">
              <a:spcAft>
                <a:spcPts val="600"/>
              </a:spcAft>
              <a:buBlip>
                <a:blip r:embed="rId3"/>
              </a:buBlip>
            </a:pPr>
            <a:r>
              <a:rPr lang="en-US" sz="2800" dirty="0">
                <a:solidFill>
                  <a:srgbClr val="FFFFFF"/>
                </a:solidFill>
              </a:rPr>
              <a:t>DBE employees supervised by another contractor</a:t>
            </a:r>
          </a:p>
          <a:p>
            <a:pPr marL="565150" indent="-565150">
              <a:spcAft>
                <a:spcPts val="600"/>
              </a:spcAft>
              <a:buBlip>
                <a:blip r:embed="rId3"/>
              </a:buBlip>
            </a:pPr>
            <a:r>
              <a:rPr lang="en-US" sz="2800" dirty="0">
                <a:solidFill>
                  <a:srgbClr val="FFFFFF"/>
                </a:solidFill>
              </a:rPr>
              <a:t>DBE’s superintendent is not a regular employee</a:t>
            </a:r>
          </a:p>
          <a:p>
            <a:pPr marL="565150" indent="-565150">
              <a:spcAft>
                <a:spcPts val="600"/>
              </a:spcAft>
              <a:buBlip>
                <a:blip r:embed="rId3"/>
              </a:buBlip>
            </a:pPr>
            <a:r>
              <a:rPr lang="en-US" sz="2800" dirty="0">
                <a:solidFill>
                  <a:srgbClr val="FFFFFF"/>
                </a:solidFill>
              </a:rPr>
              <a:t>DBE provides little or no supervision of work</a:t>
            </a:r>
          </a:p>
          <a:p>
            <a:pPr marL="565150" indent="-565150">
              <a:spcAft>
                <a:spcPts val="600"/>
              </a:spcAft>
              <a:buBlip>
                <a:blip r:embed="rId3"/>
              </a:buBlip>
            </a:pPr>
            <a:r>
              <a:rPr lang="en-US" sz="2800" dirty="0">
                <a:solidFill>
                  <a:srgbClr val="FFFFFF"/>
                </a:solidFill>
              </a:rPr>
              <a:t>DBE firm's owner is not aware of the status of the work or performance of the business </a:t>
            </a:r>
          </a:p>
        </p:txBody>
      </p:sp>
      <p:sp>
        <p:nvSpPr>
          <p:cNvPr id="6" name="Footer Placeholder 3"/>
          <p:cNvSpPr>
            <a:spLocks noGrp="1"/>
          </p:cNvSpPr>
          <p:nvPr>
            <p:ph type="ftr" sz="quarter" idx="3"/>
          </p:nvPr>
        </p:nvSpPr>
        <p:spPr>
          <a:xfrm>
            <a:off x="1600200" y="6310313"/>
            <a:ext cx="8691562" cy="381000"/>
          </a:xfrm>
        </p:spPr>
        <p:txBody>
          <a:bodyPr>
            <a:normAutofit/>
          </a:bodyPr>
          <a:lstStyle/>
          <a:p>
            <a:pPr>
              <a:defRPr/>
            </a:pPr>
            <a:r>
              <a:rPr lang="en-US" sz="2400" dirty="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2429713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096962"/>
          </a:xfrm>
        </p:spPr>
        <p:txBody>
          <a:bodyPr/>
          <a:lstStyle/>
          <a:p>
            <a:r>
              <a:rPr lang="en-US" dirty="0" smtClean="0"/>
              <a:t/>
            </a:r>
            <a:br>
              <a:rPr lang="en-US" dirty="0" smtClean="0"/>
            </a:br>
            <a:r>
              <a:rPr lang="en-US" dirty="0" smtClean="0"/>
              <a:t>ODI Structure</a:t>
            </a:r>
            <a:r>
              <a:rPr lang="en-US" dirty="0"/>
              <a:t/>
            </a:r>
            <a:br>
              <a:rPr lang="en-US" dirty="0"/>
            </a:br>
            <a:endParaRPr lang="en-US" dirty="0"/>
          </a:p>
        </p:txBody>
      </p:sp>
      <p:sp>
        <p:nvSpPr>
          <p:cNvPr id="3" name="Content Placeholder 2"/>
          <p:cNvSpPr>
            <a:spLocks noGrp="1"/>
          </p:cNvSpPr>
          <p:nvPr>
            <p:ph idx="1"/>
          </p:nvPr>
        </p:nvSpPr>
        <p:spPr>
          <a:xfrm>
            <a:off x="1981200" y="1600200"/>
            <a:ext cx="8229600" cy="4648200"/>
          </a:xfrm>
        </p:spPr>
        <p:txBody>
          <a:bodyPr/>
          <a:lstStyle/>
          <a:p>
            <a:pPr marL="0" indent="0" algn="ctr">
              <a:buNone/>
            </a:pPr>
            <a:endParaRPr lang="en-US" sz="2800" dirty="0">
              <a:latin typeface="Arial Black" panose="020B0A04020102020204" pitchFamily="34" charset="0"/>
            </a:endParaRPr>
          </a:p>
          <a:p>
            <a:pPr marL="0" indent="0">
              <a:buNone/>
            </a:pPr>
            <a:endParaRPr lang="en-US" dirty="0" smtClean="0">
              <a:solidFill>
                <a:schemeClr val="accent2">
                  <a:lumMod val="75000"/>
                </a:schemeClr>
              </a:solidFill>
            </a:endParaRPr>
          </a:p>
          <a:p>
            <a:pPr marL="0" indent="0">
              <a:buNone/>
            </a:pPr>
            <a:endParaRPr lang="en-US" dirty="0">
              <a:solidFill>
                <a:schemeClr val="accent2">
                  <a:lumMod val="75000"/>
                </a:schemeClr>
              </a:solidFill>
            </a:endParaRPr>
          </a:p>
          <a:p>
            <a:pPr marL="0" indent="0">
              <a:buNone/>
            </a:pPr>
            <a:endParaRPr lang="en-US" dirty="0">
              <a:solidFill>
                <a:schemeClr val="accent2">
                  <a:lumMod val="75000"/>
                </a:schemeClr>
              </a:solidFill>
            </a:endParaRPr>
          </a:p>
          <a:p>
            <a:endParaRPr lang="en-US" dirty="0"/>
          </a:p>
        </p:txBody>
      </p:sp>
      <p:sp>
        <p:nvSpPr>
          <p:cNvPr id="4" name="Footer Placeholder 3"/>
          <p:cNvSpPr>
            <a:spLocks noGrp="1"/>
          </p:cNvSpPr>
          <p:nvPr>
            <p:ph type="ftr" sz="quarter" idx="3"/>
          </p:nvPr>
        </p:nvSpPr>
        <p:spPr>
          <a:xfrm>
            <a:off x="2514600" y="6248400"/>
            <a:ext cx="7162800" cy="228600"/>
          </a:xfrm>
        </p:spPr>
        <p:txBody>
          <a:bodyPr>
            <a:noAutofit/>
          </a:bodyPr>
          <a:lstStyle/>
          <a:p>
            <a:pPr>
              <a:defRPr/>
            </a:pPr>
            <a:r>
              <a:rPr lang="en-US" sz="2400" smtClean="0"/>
              <a:t>2016 Conaway Conference</a:t>
            </a:r>
            <a:endParaRPr lang="en-US" sz="2400" dirty="0"/>
          </a:p>
        </p:txBody>
      </p:sp>
      <p:graphicFrame>
        <p:nvGraphicFramePr>
          <p:cNvPr id="6" name="Content Placeholder 8"/>
          <p:cNvGraphicFramePr>
            <a:graphicFrameLocks/>
          </p:cNvGraphicFramePr>
          <p:nvPr>
            <p:extLst/>
          </p:nvPr>
        </p:nvGraphicFramePr>
        <p:xfrm>
          <a:off x="2209800" y="1371600"/>
          <a:ext cx="79248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1921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lstStyle/>
          <a:p>
            <a:r>
              <a:rPr lang="en-US" dirty="0" smtClean="0"/>
              <a:t>Equipment Red Flags</a:t>
            </a:r>
            <a:endParaRPr lang="en-US" dirty="0"/>
          </a:p>
        </p:txBody>
      </p:sp>
      <p:sp>
        <p:nvSpPr>
          <p:cNvPr id="5" name="Content Placeholder 4"/>
          <p:cNvSpPr>
            <a:spLocks noGrp="1"/>
          </p:cNvSpPr>
          <p:nvPr>
            <p:ph idx="1"/>
          </p:nvPr>
        </p:nvSpPr>
        <p:spPr>
          <a:xfrm>
            <a:off x="955040" y="1524000"/>
            <a:ext cx="9255760" cy="4495800"/>
          </a:xfrm>
        </p:spPr>
        <p:txBody>
          <a:bodyPr/>
          <a:lstStyle/>
          <a:p>
            <a:pPr marL="565150" indent="-565150">
              <a:spcAft>
                <a:spcPts val="600"/>
              </a:spcAft>
              <a:buBlip>
                <a:blip r:embed="rId3"/>
              </a:buBlip>
            </a:pPr>
            <a:r>
              <a:rPr lang="en-US" sz="2800" dirty="0">
                <a:solidFill>
                  <a:srgbClr val="FFFFFF"/>
                </a:solidFill>
              </a:rPr>
              <a:t>Trucks and/or equipment used by DBE firm belong to the prime contractor </a:t>
            </a:r>
          </a:p>
          <a:p>
            <a:pPr marL="565150" indent="-565150">
              <a:spcAft>
                <a:spcPts val="600"/>
              </a:spcAft>
              <a:buBlip>
                <a:blip r:embed="rId3"/>
              </a:buBlip>
            </a:pPr>
            <a:r>
              <a:rPr lang="en-US" sz="2800" dirty="0">
                <a:solidFill>
                  <a:srgbClr val="FFFFFF"/>
                </a:solidFill>
              </a:rPr>
              <a:t>Equipment used by the DBE belongs to a another contractor with no formal lease agreement</a:t>
            </a:r>
          </a:p>
          <a:p>
            <a:pPr marL="565150" indent="-565150">
              <a:spcAft>
                <a:spcPts val="600"/>
              </a:spcAft>
              <a:buBlip>
                <a:blip r:embed="rId3"/>
              </a:buBlip>
            </a:pPr>
            <a:r>
              <a:rPr lang="en-US" sz="2800" dirty="0">
                <a:solidFill>
                  <a:srgbClr val="FFFFFF"/>
                </a:solidFill>
              </a:rPr>
              <a:t>Equipment signs and markings cover another owner's identity, usually through the use of magnetic signs</a:t>
            </a:r>
          </a:p>
        </p:txBody>
      </p:sp>
      <p:sp>
        <p:nvSpPr>
          <p:cNvPr id="6" name="Footer Placeholder 3"/>
          <p:cNvSpPr>
            <a:spLocks noGrp="1"/>
          </p:cNvSpPr>
          <p:nvPr>
            <p:ph type="ftr" sz="quarter" idx="3"/>
          </p:nvPr>
        </p:nvSpPr>
        <p:spPr>
          <a:xfrm>
            <a:off x="1600200" y="6310313"/>
            <a:ext cx="8691562" cy="381000"/>
          </a:xfrm>
        </p:spPr>
        <p:txBody>
          <a:bodyPr>
            <a:normAutofit/>
          </a:bodyPr>
          <a:lstStyle/>
          <a:p>
            <a:pPr>
              <a:defRPr/>
            </a:pPr>
            <a:r>
              <a:rPr lang="en-US" sz="2400" dirty="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3868270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lstStyle/>
          <a:p>
            <a:r>
              <a:rPr lang="en-US" dirty="0" smtClean="0"/>
              <a:t>Workforce Red Flags</a:t>
            </a:r>
            <a:endParaRPr lang="en-US" dirty="0"/>
          </a:p>
        </p:txBody>
      </p:sp>
      <p:sp>
        <p:nvSpPr>
          <p:cNvPr id="5" name="Content Placeholder 4"/>
          <p:cNvSpPr>
            <a:spLocks noGrp="1"/>
          </p:cNvSpPr>
          <p:nvPr>
            <p:ph idx="1"/>
          </p:nvPr>
        </p:nvSpPr>
        <p:spPr>
          <a:xfrm>
            <a:off x="873760" y="1584960"/>
            <a:ext cx="9337040" cy="4434840"/>
          </a:xfrm>
        </p:spPr>
        <p:txBody>
          <a:bodyPr/>
          <a:lstStyle/>
          <a:p>
            <a:pPr marL="565150" indent="-565150">
              <a:spcAft>
                <a:spcPts val="600"/>
              </a:spcAft>
              <a:buBlip>
                <a:blip r:embed="rId3"/>
              </a:buBlip>
            </a:pPr>
            <a:r>
              <a:rPr lang="en-US" sz="2800" dirty="0">
                <a:solidFill>
                  <a:srgbClr val="FFFFFF"/>
                </a:solidFill>
              </a:rPr>
              <a:t>Movement of employees between contractors</a:t>
            </a:r>
          </a:p>
          <a:p>
            <a:pPr marL="565150" indent="-565150">
              <a:spcAft>
                <a:spcPts val="600"/>
              </a:spcAft>
              <a:buBlip>
                <a:blip r:embed="rId3"/>
              </a:buBlip>
            </a:pPr>
            <a:r>
              <a:rPr lang="en-US" sz="2800" dirty="0">
                <a:solidFill>
                  <a:srgbClr val="FFFFFF"/>
                </a:solidFill>
              </a:rPr>
              <a:t>Employee paid by both DBE and prime</a:t>
            </a:r>
          </a:p>
          <a:p>
            <a:pPr marL="565150" indent="-565150">
              <a:spcAft>
                <a:spcPts val="600"/>
              </a:spcAft>
              <a:buBlip>
                <a:blip r:embed="rId3"/>
              </a:buBlip>
            </a:pPr>
            <a:r>
              <a:rPr lang="en-US" sz="2800" dirty="0">
                <a:solidFill>
                  <a:srgbClr val="FFFFFF"/>
                </a:solidFill>
              </a:rPr>
              <a:t>Employee working for prime in morning and DBE in afternoon</a:t>
            </a:r>
          </a:p>
        </p:txBody>
      </p:sp>
      <p:sp>
        <p:nvSpPr>
          <p:cNvPr id="6" name="Footer Placeholder 3"/>
          <p:cNvSpPr>
            <a:spLocks noGrp="1"/>
          </p:cNvSpPr>
          <p:nvPr>
            <p:ph type="ftr" sz="quarter" idx="3"/>
          </p:nvPr>
        </p:nvSpPr>
        <p:spPr>
          <a:xfrm>
            <a:off x="1600200" y="6310313"/>
            <a:ext cx="8691562" cy="381000"/>
          </a:xfrm>
        </p:spPr>
        <p:txBody>
          <a:bodyPr>
            <a:normAutofit/>
          </a:bodyPr>
          <a:lstStyle/>
          <a:p>
            <a:pPr>
              <a:defRPr/>
            </a:pPr>
            <a:r>
              <a:rPr lang="en-US" sz="2400" dirty="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4213422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lstStyle/>
          <a:p>
            <a:r>
              <a:rPr lang="en-US" dirty="0" smtClean="0"/>
              <a:t>Performance Red Flags</a:t>
            </a:r>
            <a:endParaRPr lang="en-US" dirty="0"/>
          </a:p>
        </p:txBody>
      </p:sp>
      <p:sp>
        <p:nvSpPr>
          <p:cNvPr id="5" name="Content Placeholder 4"/>
          <p:cNvSpPr>
            <a:spLocks noGrp="1"/>
          </p:cNvSpPr>
          <p:nvPr>
            <p:ph idx="1"/>
          </p:nvPr>
        </p:nvSpPr>
        <p:spPr>
          <a:xfrm>
            <a:off x="772160" y="1584960"/>
            <a:ext cx="9438640" cy="4434840"/>
          </a:xfrm>
        </p:spPr>
        <p:txBody>
          <a:bodyPr/>
          <a:lstStyle/>
          <a:p>
            <a:pPr marL="565150" indent="-565150">
              <a:spcAft>
                <a:spcPts val="600"/>
              </a:spcAft>
              <a:buBlip>
                <a:blip r:embed="rId3"/>
              </a:buBlip>
            </a:pPr>
            <a:r>
              <a:rPr lang="en-US" sz="2800" dirty="0">
                <a:solidFill>
                  <a:srgbClr val="FFFFFF"/>
                </a:solidFill>
              </a:rPr>
              <a:t>Work being done jointly by DBE firm and another non-DBE contractor</a:t>
            </a:r>
          </a:p>
          <a:p>
            <a:pPr marL="565150" indent="-565150">
              <a:spcAft>
                <a:spcPts val="600"/>
              </a:spcAft>
              <a:buBlip>
                <a:blip r:embed="rId3"/>
              </a:buBlip>
            </a:pPr>
            <a:r>
              <a:rPr lang="en-US" sz="2800" dirty="0">
                <a:solidFill>
                  <a:srgbClr val="FFFFFF"/>
                </a:solidFill>
              </a:rPr>
              <a:t>The work to be performed is outside of the DBE's known experience, capability, or certification</a:t>
            </a:r>
          </a:p>
          <a:p>
            <a:pPr marL="565150" indent="-565150">
              <a:spcAft>
                <a:spcPts val="600"/>
              </a:spcAft>
              <a:buBlip>
                <a:blip r:embed="rId3"/>
              </a:buBlip>
            </a:pPr>
            <a:r>
              <a:rPr lang="en-US" sz="2800" dirty="0">
                <a:solidFill>
                  <a:srgbClr val="FFFFFF"/>
                </a:solidFill>
              </a:rPr>
              <a:t>DBE works for only one prime contractor or a large portion of the firm’s contracts are with one contractor </a:t>
            </a:r>
          </a:p>
        </p:txBody>
      </p:sp>
      <p:sp>
        <p:nvSpPr>
          <p:cNvPr id="6" name="Footer Placeholder 3"/>
          <p:cNvSpPr>
            <a:spLocks noGrp="1"/>
          </p:cNvSpPr>
          <p:nvPr>
            <p:ph type="ftr" sz="quarter" idx="3"/>
          </p:nvPr>
        </p:nvSpPr>
        <p:spPr>
          <a:xfrm>
            <a:off x="1600200" y="6310313"/>
            <a:ext cx="8691562" cy="381000"/>
          </a:xfrm>
        </p:spPr>
        <p:txBody>
          <a:bodyPr>
            <a:normAutofit/>
          </a:bodyPr>
          <a:lstStyle/>
          <a:p>
            <a:pPr>
              <a:defRPr/>
            </a:pPr>
            <a:r>
              <a:rPr lang="en-US" sz="2400" dirty="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421559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Footer Placeholder 3"/>
          <p:cNvSpPr>
            <a:spLocks noGrp="1"/>
          </p:cNvSpPr>
          <p:nvPr>
            <p:ph type="ftr" sz="quarter" idx="3"/>
          </p:nvPr>
        </p:nvSpPr>
        <p:spPr/>
        <p:txBody>
          <a:bodyPr>
            <a:normAutofit/>
          </a:bodyPr>
          <a:lstStyle/>
          <a:p>
            <a:pPr>
              <a:defRPr/>
            </a:pPr>
            <a:r>
              <a:rPr lang="en-US" sz="2400" smtClean="0">
                <a:solidFill>
                  <a:srgbClr val="000000"/>
                </a:solidFill>
              </a:rPr>
              <a:t>2016 Conaway Conference</a:t>
            </a:r>
            <a:endParaRPr lang="en-US" sz="2400" dirty="0">
              <a:solidFill>
                <a:srgbClr val="000000"/>
              </a:solidFill>
            </a:endParaRPr>
          </a:p>
        </p:txBody>
      </p:sp>
    </p:spTree>
    <p:extLst>
      <p:ext uri="{BB962C8B-B14F-4D97-AF65-F5344CB8AC3E}">
        <p14:creationId xmlns:p14="http://schemas.microsoft.com/office/powerpoint/2010/main" val="4161257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209800" y="3124200"/>
            <a:ext cx="7772400" cy="1143000"/>
          </a:xfrm>
        </p:spPr>
        <p:txBody>
          <a:bodyPr/>
          <a:lstStyle/>
          <a:p>
            <a:r>
              <a:rPr lang="en-US" sz="2400" dirty="0" smtClean="0"/>
              <a:t>Office of Equal Opportunity</a:t>
            </a:r>
            <a:endParaRPr lang="en-US" sz="2400" dirty="0"/>
          </a:p>
        </p:txBody>
      </p:sp>
      <p:sp>
        <p:nvSpPr>
          <p:cNvPr id="9" name="Subtitle 2"/>
          <p:cNvSpPr>
            <a:spLocks noGrp="1"/>
          </p:cNvSpPr>
          <p:nvPr>
            <p:ph type="subTitle" idx="1"/>
          </p:nvPr>
        </p:nvSpPr>
        <p:spPr>
          <a:xfrm>
            <a:off x="2209800" y="5943600"/>
            <a:ext cx="7772400" cy="609600"/>
          </a:xfrm>
        </p:spPr>
        <p:txBody>
          <a:bodyPr rtlCol="0" anchor="ctr" anchorCtr="0">
            <a:normAutofit/>
          </a:bodyPr>
          <a:lstStyle>
            <a:lvl1pPr algn="ctr">
              <a:defRPr sz="2400">
                <a:latin typeface="+mj-lt"/>
              </a:defRPr>
            </a:lvl1pPr>
          </a:lstStyle>
          <a:p>
            <a:pPr>
              <a:defRPr/>
            </a:pPr>
            <a:r>
              <a:rPr lang="en-US" dirty="0"/>
              <a:t>2016 Conaway Conference</a:t>
            </a:r>
          </a:p>
        </p:txBody>
      </p:sp>
      <p:sp>
        <p:nvSpPr>
          <p:cNvPr id="4" name="Title 6"/>
          <p:cNvSpPr txBox="1">
            <a:spLocks/>
          </p:cNvSpPr>
          <p:nvPr/>
        </p:nvSpPr>
        <p:spPr bwMode="auto">
          <a:xfrm>
            <a:off x="2073876" y="4258962"/>
            <a:ext cx="7772400" cy="15533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bg1"/>
                </a:solidFill>
                <a:latin typeface="Georgia" pitchFamily="18" charset="0"/>
              </a:defRPr>
            </a:lvl2pPr>
            <a:lvl3pPr algn="ctr" rtl="0" eaLnBrk="1" fontAlgn="base" hangingPunct="1">
              <a:spcBef>
                <a:spcPct val="0"/>
              </a:spcBef>
              <a:spcAft>
                <a:spcPct val="0"/>
              </a:spcAft>
              <a:defRPr sz="4000" b="1">
                <a:solidFill>
                  <a:schemeClr val="bg1"/>
                </a:solidFill>
                <a:latin typeface="Georgia" pitchFamily="18" charset="0"/>
              </a:defRPr>
            </a:lvl3pPr>
            <a:lvl4pPr algn="ctr" rtl="0" eaLnBrk="1" fontAlgn="base" hangingPunct="1">
              <a:spcBef>
                <a:spcPct val="0"/>
              </a:spcBef>
              <a:spcAft>
                <a:spcPct val="0"/>
              </a:spcAft>
              <a:defRPr sz="4000" b="1">
                <a:solidFill>
                  <a:schemeClr val="bg1"/>
                </a:solidFill>
                <a:latin typeface="Georgia" pitchFamily="18" charset="0"/>
              </a:defRPr>
            </a:lvl4pPr>
            <a:lvl5pPr algn="ctr" rtl="0" eaLnBrk="1" fontAlgn="base" hangingPunct="1">
              <a:spcBef>
                <a:spcPct val="0"/>
              </a:spcBef>
              <a:spcAft>
                <a:spcPct val="0"/>
              </a:spcAft>
              <a:defRPr sz="4000" b="1">
                <a:solidFill>
                  <a:schemeClr val="bg1"/>
                </a:solidFill>
                <a:latin typeface="Georgia" pitchFamily="18" charset="0"/>
              </a:defRPr>
            </a:lvl5pPr>
            <a:lvl6pPr marL="457200" algn="ctr" rtl="0" eaLnBrk="1" fontAlgn="base" hangingPunct="1">
              <a:spcBef>
                <a:spcPct val="0"/>
              </a:spcBef>
              <a:spcAft>
                <a:spcPct val="0"/>
              </a:spcAft>
              <a:defRPr sz="4000" b="1">
                <a:solidFill>
                  <a:schemeClr val="bg1"/>
                </a:solidFill>
                <a:latin typeface="Georgia" pitchFamily="18" charset="0"/>
              </a:defRPr>
            </a:lvl6pPr>
            <a:lvl7pPr marL="914400" algn="ctr" rtl="0" eaLnBrk="1" fontAlgn="base" hangingPunct="1">
              <a:spcBef>
                <a:spcPct val="0"/>
              </a:spcBef>
              <a:spcAft>
                <a:spcPct val="0"/>
              </a:spcAft>
              <a:defRPr sz="4000" b="1">
                <a:solidFill>
                  <a:schemeClr val="bg1"/>
                </a:solidFill>
                <a:latin typeface="Georgia" pitchFamily="18" charset="0"/>
              </a:defRPr>
            </a:lvl7pPr>
            <a:lvl8pPr marL="1371600" algn="ctr" rtl="0" eaLnBrk="1" fontAlgn="base" hangingPunct="1">
              <a:spcBef>
                <a:spcPct val="0"/>
              </a:spcBef>
              <a:spcAft>
                <a:spcPct val="0"/>
              </a:spcAft>
              <a:defRPr sz="4000" b="1">
                <a:solidFill>
                  <a:schemeClr val="bg1"/>
                </a:solidFill>
                <a:latin typeface="Georgia" pitchFamily="18" charset="0"/>
              </a:defRPr>
            </a:lvl8pPr>
            <a:lvl9pPr marL="1828800" algn="ctr" rtl="0" eaLnBrk="1" fontAlgn="base" hangingPunct="1">
              <a:spcBef>
                <a:spcPct val="0"/>
              </a:spcBef>
              <a:spcAft>
                <a:spcPct val="0"/>
              </a:spcAft>
              <a:defRPr sz="4000" b="1">
                <a:solidFill>
                  <a:schemeClr val="bg1"/>
                </a:solidFill>
                <a:latin typeface="Georgia" pitchFamily="18" charset="0"/>
              </a:defRPr>
            </a:lvl9pPr>
          </a:lstStyle>
          <a:p>
            <a:r>
              <a:rPr lang="en-US" sz="2000" b="0" i="1" dirty="0" smtClean="0">
                <a:solidFill>
                  <a:srgbClr val="000000"/>
                </a:solidFill>
              </a:rPr>
              <a:t>Kimberly A. Watson</a:t>
            </a:r>
            <a:r>
              <a:rPr lang="en-US" sz="2000" b="0" dirty="0" smtClean="0">
                <a:solidFill>
                  <a:srgbClr val="000000"/>
                </a:solidFill>
              </a:rPr>
              <a:t>, Assistant Deputy Director </a:t>
            </a:r>
          </a:p>
          <a:p>
            <a:r>
              <a:rPr lang="en-US" sz="2000" b="0" dirty="0" smtClean="0">
                <a:solidFill>
                  <a:srgbClr val="000000"/>
                </a:solidFill>
              </a:rPr>
              <a:t>Administrator, Office of Equal Opportunity</a:t>
            </a:r>
          </a:p>
        </p:txBody>
      </p:sp>
    </p:spTree>
    <p:extLst>
      <p:ext uri="{BB962C8B-B14F-4D97-AF65-F5344CB8AC3E}">
        <p14:creationId xmlns:p14="http://schemas.microsoft.com/office/powerpoint/2010/main" val="2940536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Employment Opportunity Program</a:t>
            </a:r>
            <a:endParaRPr lang="en-US" dirty="0"/>
          </a:p>
        </p:txBody>
      </p:sp>
      <p:sp>
        <p:nvSpPr>
          <p:cNvPr id="3" name="Content Placeholder 2"/>
          <p:cNvSpPr>
            <a:spLocks noGrp="1"/>
          </p:cNvSpPr>
          <p:nvPr>
            <p:ph idx="1"/>
          </p:nvPr>
        </p:nvSpPr>
        <p:spPr/>
        <p:txBody>
          <a:bodyPr/>
          <a:lstStyle/>
          <a:p>
            <a:r>
              <a:rPr lang="en-US" dirty="0" smtClean="0"/>
              <a:t>Prohibits discrimination against employees and/or applicants</a:t>
            </a:r>
          </a:p>
          <a:p>
            <a:r>
              <a:rPr lang="en-US" dirty="0" smtClean="0"/>
              <a:t>Prohibits hostile work environment</a:t>
            </a:r>
          </a:p>
          <a:p>
            <a:r>
              <a:rPr lang="en-US" dirty="0" smtClean="0"/>
              <a:t>Affirmative Action Program</a:t>
            </a:r>
          </a:p>
          <a:p>
            <a:r>
              <a:rPr lang="en-US" dirty="0" smtClean="0"/>
              <a:t>Employment Screenings</a:t>
            </a:r>
          </a:p>
          <a:p>
            <a:pPr lvl="1"/>
            <a:r>
              <a:rPr lang="en-US" dirty="0" smtClean="0"/>
              <a:t>Brought inline with </a:t>
            </a:r>
            <a:r>
              <a:rPr lang="en-US" dirty="0" err="1" smtClean="0"/>
              <a:t>EEOC</a:t>
            </a:r>
            <a:r>
              <a:rPr lang="en-US" dirty="0" smtClean="0"/>
              <a:t> Guidance</a:t>
            </a:r>
          </a:p>
          <a:p>
            <a:pPr lvl="1"/>
            <a:r>
              <a:rPr lang="en-US" dirty="0" smtClean="0"/>
              <a:t>Eliminates blanket exclusions</a:t>
            </a:r>
          </a:p>
          <a:p>
            <a:r>
              <a:rPr lang="en-US" dirty="0" smtClean="0"/>
              <a:t>Investigations</a:t>
            </a:r>
            <a:endParaRPr lang="en-US" dirty="0"/>
          </a:p>
        </p:txBody>
      </p:sp>
      <p:pic>
        <p:nvPicPr>
          <p:cNvPr id="4" name="Picture 3"/>
          <p:cNvPicPr>
            <a:picLocks noChangeAspect="1"/>
          </p:cNvPicPr>
          <p:nvPr/>
        </p:nvPicPr>
        <p:blipFill>
          <a:blip r:embed="rId3"/>
          <a:stretch>
            <a:fillRect/>
          </a:stretch>
        </p:blipFill>
        <p:spPr>
          <a:xfrm>
            <a:off x="8198708" y="2611567"/>
            <a:ext cx="3181349" cy="3181349"/>
          </a:xfrm>
          <a:prstGeom prst="rect">
            <a:avLst/>
          </a:prstGeom>
        </p:spPr>
      </p:pic>
      <p:sp>
        <p:nvSpPr>
          <p:cNvPr id="5" name="TextBox 4"/>
          <p:cNvSpPr txBox="1"/>
          <p:nvPr/>
        </p:nvSpPr>
        <p:spPr>
          <a:xfrm>
            <a:off x="2075933" y="6253724"/>
            <a:ext cx="8303741" cy="461665"/>
          </a:xfrm>
          <a:prstGeom prst="rect">
            <a:avLst/>
          </a:prstGeom>
          <a:noFill/>
        </p:spPr>
        <p:txBody>
          <a:bodyPr wrap="square" rtlCol="0">
            <a:spAutoFit/>
          </a:bodyPr>
          <a:lstStyle/>
          <a:p>
            <a:pPr algn="ctr">
              <a:defRPr/>
            </a:pPr>
            <a:r>
              <a:rPr lang="en-US" sz="2400" dirty="0"/>
              <a:t>2016 Conaway Conference</a:t>
            </a:r>
          </a:p>
        </p:txBody>
      </p:sp>
      <p:sp>
        <p:nvSpPr>
          <p:cNvPr id="6" name="Footer Placeholder 5"/>
          <p:cNvSpPr>
            <a:spLocks noGrp="1"/>
          </p:cNvSpPr>
          <p:nvPr>
            <p:ph type="ftr" sz="quarter" idx="3"/>
          </p:nvPr>
        </p:nvSpPr>
        <p:spPr/>
        <p:txBody>
          <a:bodyPr/>
          <a:lstStyle/>
          <a:p>
            <a:pPr>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193534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VI/Nondiscrimination Program</a:t>
            </a:r>
            <a:endParaRPr lang="en-US" dirty="0"/>
          </a:p>
        </p:txBody>
      </p:sp>
      <p:sp>
        <p:nvSpPr>
          <p:cNvPr id="3" name="Content Placeholder 2"/>
          <p:cNvSpPr>
            <a:spLocks noGrp="1"/>
          </p:cNvSpPr>
          <p:nvPr>
            <p:ph idx="1"/>
          </p:nvPr>
        </p:nvSpPr>
        <p:spPr/>
        <p:txBody>
          <a:bodyPr/>
          <a:lstStyle/>
          <a:p>
            <a:r>
              <a:rPr lang="en-US" dirty="0" smtClean="0"/>
              <a:t>Overarching civil rights statute</a:t>
            </a:r>
          </a:p>
          <a:p>
            <a:r>
              <a:rPr lang="en-US" dirty="0" smtClean="0"/>
              <a:t>Assures non-discrimination in programs and services</a:t>
            </a:r>
          </a:p>
          <a:p>
            <a:r>
              <a:rPr lang="en-US" dirty="0" smtClean="0"/>
              <a:t>Environmental Justice</a:t>
            </a:r>
          </a:p>
          <a:p>
            <a:r>
              <a:rPr lang="en-US" dirty="0" smtClean="0"/>
              <a:t>Limited English Proficiency</a:t>
            </a:r>
          </a:p>
          <a:p>
            <a:r>
              <a:rPr lang="en-US" dirty="0" smtClean="0"/>
              <a:t>Public funds for public benefit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2589" y="2978000"/>
            <a:ext cx="3810000" cy="2857500"/>
          </a:xfrm>
          <a:prstGeom prst="rect">
            <a:avLst/>
          </a:prstGeom>
        </p:spPr>
      </p:pic>
      <p:sp>
        <p:nvSpPr>
          <p:cNvPr id="5" name="TextBox 4"/>
          <p:cNvSpPr txBox="1"/>
          <p:nvPr/>
        </p:nvSpPr>
        <p:spPr>
          <a:xfrm>
            <a:off x="1952367" y="6308727"/>
            <a:ext cx="8736227" cy="461665"/>
          </a:xfrm>
          <a:prstGeom prst="rect">
            <a:avLst/>
          </a:prstGeom>
          <a:noFill/>
        </p:spPr>
        <p:txBody>
          <a:bodyPr wrap="square" rtlCol="0">
            <a:spAutoFit/>
          </a:bodyPr>
          <a:lstStyle/>
          <a:p>
            <a:pPr algn="ctr">
              <a:defRPr/>
            </a:pPr>
            <a:r>
              <a:rPr lang="en-US" sz="2400" dirty="0"/>
              <a:t>2016 Conaway Conference</a:t>
            </a:r>
          </a:p>
        </p:txBody>
      </p:sp>
      <p:sp>
        <p:nvSpPr>
          <p:cNvPr id="7" name="Footer Placeholder 6"/>
          <p:cNvSpPr>
            <a:spLocks noGrp="1"/>
          </p:cNvSpPr>
          <p:nvPr>
            <p:ph type="ftr" sz="quarter" idx="3"/>
          </p:nvPr>
        </p:nvSpPr>
        <p:spPr/>
        <p:txBody>
          <a:bodyPr/>
          <a:lstStyle/>
          <a:p>
            <a:pPr>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2630764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ADA/504</a:t>
            </a:r>
            <a:endParaRPr lang="en-US" dirty="0"/>
          </a:p>
        </p:txBody>
      </p:sp>
      <p:sp>
        <p:nvSpPr>
          <p:cNvPr id="3" name="Content Placeholder 2"/>
          <p:cNvSpPr>
            <a:spLocks noGrp="1"/>
          </p:cNvSpPr>
          <p:nvPr>
            <p:ph idx="1"/>
          </p:nvPr>
        </p:nvSpPr>
        <p:spPr/>
        <p:txBody>
          <a:bodyPr/>
          <a:lstStyle/>
          <a:p>
            <a:r>
              <a:rPr lang="en-US" dirty="0" smtClean="0"/>
              <a:t>Assures accessibility in facilities, </a:t>
            </a:r>
            <a:br>
              <a:rPr lang="en-US" dirty="0" smtClean="0"/>
            </a:br>
            <a:r>
              <a:rPr lang="en-US" dirty="0" smtClean="0"/>
              <a:t>public rights-of-way, services</a:t>
            </a:r>
          </a:p>
          <a:p>
            <a:pPr lvl="1"/>
            <a:r>
              <a:rPr lang="en-US" dirty="0" smtClean="0"/>
              <a:t>Self-Evaluation</a:t>
            </a:r>
          </a:p>
          <a:p>
            <a:pPr lvl="1"/>
            <a:r>
              <a:rPr lang="en-US" dirty="0" smtClean="0"/>
              <a:t>Transition Plan</a:t>
            </a:r>
          </a:p>
          <a:p>
            <a:r>
              <a:rPr lang="en-US" dirty="0" smtClean="0"/>
              <a:t>Non-discrimination based on disability</a:t>
            </a:r>
          </a:p>
          <a:p>
            <a:pPr lvl="1"/>
            <a:r>
              <a:rPr lang="en-US" dirty="0" smtClean="0"/>
              <a:t>Requests for Reasonable Accommodation</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29462" y="1600201"/>
            <a:ext cx="3160383" cy="3209793"/>
          </a:xfrm>
          <a:prstGeom prst="rect">
            <a:avLst/>
          </a:prstGeom>
          <a:solidFill>
            <a:schemeClr val="bg1"/>
          </a:solidFill>
        </p:spPr>
      </p:pic>
      <p:sp>
        <p:nvSpPr>
          <p:cNvPr id="5" name="TextBox 4"/>
          <p:cNvSpPr txBox="1"/>
          <p:nvPr/>
        </p:nvSpPr>
        <p:spPr>
          <a:xfrm>
            <a:off x="1882346" y="6282305"/>
            <a:ext cx="8427308" cy="461665"/>
          </a:xfrm>
          <a:prstGeom prst="rect">
            <a:avLst/>
          </a:prstGeom>
          <a:noFill/>
        </p:spPr>
        <p:txBody>
          <a:bodyPr wrap="square" rtlCol="0">
            <a:spAutoFit/>
          </a:bodyPr>
          <a:lstStyle/>
          <a:p>
            <a:pPr algn="ctr">
              <a:defRPr/>
            </a:pPr>
            <a:r>
              <a:rPr lang="en-US" sz="2400" dirty="0"/>
              <a:t>2016 Conaway Conference</a:t>
            </a:r>
          </a:p>
        </p:txBody>
      </p:sp>
      <p:sp>
        <p:nvSpPr>
          <p:cNvPr id="7" name="Footer Placeholder 6"/>
          <p:cNvSpPr>
            <a:spLocks noGrp="1"/>
          </p:cNvSpPr>
          <p:nvPr>
            <p:ph type="ftr" sz="quarter" idx="3"/>
          </p:nvPr>
        </p:nvSpPr>
        <p:spPr/>
        <p:txBody>
          <a:bodyPr/>
          <a:lstStyle/>
          <a:p>
            <a:pPr>
              <a:defRPr/>
            </a:pPr>
            <a:r>
              <a:rPr lang="en-US" smtClean="0">
                <a:solidFill>
                  <a:srgbClr val="000000"/>
                </a:solidFill>
              </a:rPr>
              <a:t>2016 Conaway Conference</a:t>
            </a:r>
            <a:endParaRPr lang="en-US" sz="1200" dirty="0">
              <a:solidFill>
                <a:srgbClr val="000000"/>
              </a:solidFill>
            </a:endParaRPr>
          </a:p>
        </p:txBody>
      </p:sp>
    </p:spTree>
    <p:extLst>
      <p:ext uri="{BB962C8B-B14F-4D97-AF65-F5344CB8AC3E}">
        <p14:creationId xmlns:p14="http://schemas.microsoft.com/office/powerpoint/2010/main" val="2767950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209800" y="3124200"/>
            <a:ext cx="7772400" cy="1143000"/>
          </a:xfrm>
        </p:spPr>
        <p:txBody>
          <a:bodyPr/>
          <a:lstStyle/>
          <a:p>
            <a:r>
              <a:rPr lang="en-US" sz="2400" dirty="0" smtClean="0"/>
              <a:t>Office of Outreach</a:t>
            </a:r>
            <a:endParaRPr lang="en-US" sz="2400" dirty="0"/>
          </a:p>
        </p:txBody>
      </p:sp>
      <p:sp>
        <p:nvSpPr>
          <p:cNvPr id="9" name="Subtitle 2"/>
          <p:cNvSpPr>
            <a:spLocks noGrp="1"/>
          </p:cNvSpPr>
          <p:nvPr>
            <p:ph type="subTitle" idx="1"/>
          </p:nvPr>
        </p:nvSpPr>
        <p:spPr>
          <a:xfrm>
            <a:off x="2209800" y="5943600"/>
            <a:ext cx="7772400" cy="609600"/>
          </a:xfrm>
        </p:spPr>
        <p:txBody>
          <a:bodyPr rtlCol="0" anchor="ctr" anchorCtr="0">
            <a:normAutofit/>
          </a:bodyPr>
          <a:lstStyle>
            <a:lvl1pPr algn="ctr">
              <a:defRPr sz="2400">
                <a:latin typeface="+mj-lt"/>
              </a:defRPr>
            </a:lvl1pPr>
          </a:lstStyle>
          <a:p>
            <a:pPr>
              <a:defRPr/>
            </a:pPr>
            <a:r>
              <a:rPr lang="en-US" dirty="0" smtClean="0"/>
              <a:t>2016 ATSSA Conference</a:t>
            </a:r>
          </a:p>
        </p:txBody>
      </p:sp>
      <p:sp>
        <p:nvSpPr>
          <p:cNvPr id="4" name="Title 6"/>
          <p:cNvSpPr txBox="1">
            <a:spLocks/>
          </p:cNvSpPr>
          <p:nvPr/>
        </p:nvSpPr>
        <p:spPr bwMode="auto">
          <a:xfrm>
            <a:off x="2073876" y="4258962"/>
            <a:ext cx="7772400" cy="15533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bg1"/>
                </a:solidFill>
                <a:latin typeface="Georgia" pitchFamily="18" charset="0"/>
              </a:defRPr>
            </a:lvl2pPr>
            <a:lvl3pPr algn="ctr" rtl="0" eaLnBrk="1" fontAlgn="base" hangingPunct="1">
              <a:spcBef>
                <a:spcPct val="0"/>
              </a:spcBef>
              <a:spcAft>
                <a:spcPct val="0"/>
              </a:spcAft>
              <a:defRPr sz="4000" b="1">
                <a:solidFill>
                  <a:schemeClr val="bg1"/>
                </a:solidFill>
                <a:latin typeface="Georgia" pitchFamily="18" charset="0"/>
              </a:defRPr>
            </a:lvl3pPr>
            <a:lvl4pPr algn="ctr" rtl="0" eaLnBrk="1" fontAlgn="base" hangingPunct="1">
              <a:spcBef>
                <a:spcPct val="0"/>
              </a:spcBef>
              <a:spcAft>
                <a:spcPct val="0"/>
              </a:spcAft>
              <a:defRPr sz="4000" b="1">
                <a:solidFill>
                  <a:schemeClr val="bg1"/>
                </a:solidFill>
                <a:latin typeface="Georgia" pitchFamily="18" charset="0"/>
              </a:defRPr>
            </a:lvl4pPr>
            <a:lvl5pPr algn="ctr" rtl="0" eaLnBrk="1" fontAlgn="base" hangingPunct="1">
              <a:spcBef>
                <a:spcPct val="0"/>
              </a:spcBef>
              <a:spcAft>
                <a:spcPct val="0"/>
              </a:spcAft>
              <a:defRPr sz="4000" b="1">
                <a:solidFill>
                  <a:schemeClr val="bg1"/>
                </a:solidFill>
                <a:latin typeface="Georgia" pitchFamily="18" charset="0"/>
              </a:defRPr>
            </a:lvl5pPr>
            <a:lvl6pPr marL="457200" algn="ctr" rtl="0" eaLnBrk="1" fontAlgn="base" hangingPunct="1">
              <a:spcBef>
                <a:spcPct val="0"/>
              </a:spcBef>
              <a:spcAft>
                <a:spcPct val="0"/>
              </a:spcAft>
              <a:defRPr sz="4000" b="1">
                <a:solidFill>
                  <a:schemeClr val="bg1"/>
                </a:solidFill>
                <a:latin typeface="Georgia" pitchFamily="18" charset="0"/>
              </a:defRPr>
            </a:lvl6pPr>
            <a:lvl7pPr marL="914400" algn="ctr" rtl="0" eaLnBrk="1" fontAlgn="base" hangingPunct="1">
              <a:spcBef>
                <a:spcPct val="0"/>
              </a:spcBef>
              <a:spcAft>
                <a:spcPct val="0"/>
              </a:spcAft>
              <a:defRPr sz="4000" b="1">
                <a:solidFill>
                  <a:schemeClr val="bg1"/>
                </a:solidFill>
                <a:latin typeface="Georgia" pitchFamily="18" charset="0"/>
              </a:defRPr>
            </a:lvl7pPr>
            <a:lvl8pPr marL="1371600" algn="ctr" rtl="0" eaLnBrk="1" fontAlgn="base" hangingPunct="1">
              <a:spcBef>
                <a:spcPct val="0"/>
              </a:spcBef>
              <a:spcAft>
                <a:spcPct val="0"/>
              </a:spcAft>
              <a:defRPr sz="4000" b="1">
                <a:solidFill>
                  <a:schemeClr val="bg1"/>
                </a:solidFill>
                <a:latin typeface="Georgia" pitchFamily="18" charset="0"/>
              </a:defRPr>
            </a:lvl8pPr>
            <a:lvl9pPr marL="1828800" algn="ctr" rtl="0" eaLnBrk="1" fontAlgn="base" hangingPunct="1">
              <a:spcBef>
                <a:spcPct val="0"/>
              </a:spcBef>
              <a:spcAft>
                <a:spcPct val="0"/>
              </a:spcAft>
              <a:defRPr sz="4000" b="1">
                <a:solidFill>
                  <a:schemeClr val="bg1"/>
                </a:solidFill>
                <a:latin typeface="Georgia" pitchFamily="18" charset="0"/>
              </a:defRPr>
            </a:lvl9pPr>
          </a:lstStyle>
          <a:p>
            <a:r>
              <a:rPr lang="en-US" sz="2000" b="0" i="1" dirty="0" smtClean="0">
                <a:solidFill>
                  <a:srgbClr val="000000"/>
                </a:solidFill>
              </a:rPr>
              <a:t>Terry Bolden</a:t>
            </a:r>
            <a:r>
              <a:rPr lang="en-US" sz="2000" b="0" dirty="0" smtClean="0">
                <a:solidFill>
                  <a:srgbClr val="000000"/>
                </a:solidFill>
              </a:rPr>
              <a:t>, Administrator</a:t>
            </a:r>
          </a:p>
        </p:txBody>
      </p:sp>
    </p:spTree>
    <p:extLst>
      <p:ext uri="{BB962C8B-B14F-4D97-AF65-F5344CB8AC3E}">
        <p14:creationId xmlns:p14="http://schemas.microsoft.com/office/powerpoint/2010/main" val="233392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DOT Master - Old School Zeph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DOT PowerPoint Templates 2015-All-Wide.potx" id="{6C7B56E8-FB91-464B-B5D2-249FD1B6BA5C}" vid="{5919EEE2-B5B3-4ADB-909B-E8B58534D401}"/>
    </a:ext>
  </a:extLst>
</a:theme>
</file>

<file path=ppt/theme/theme2.xml><?xml version="1.0" encoding="utf-8"?>
<a:theme xmlns:a="http://schemas.openxmlformats.org/drawingml/2006/main" name="1_ODOT Master - Old School Zeph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DOT PowerPoint Templates 2015-All-Wide.potx" id="{6C7B56E8-FB91-464B-B5D2-249FD1B6BA5C}" vid="{5919EEE2-B5B3-4ADB-909B-E8B58534D40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1B3F82C0E416344BB52A49E32F55FC1" ma:contentTypeVersion="0" ma:contentTypeDescription="Create a new document." ma:contentTypeScope="" ma:versionID="8ddb508e366312baaea4f70999432933">
  <xsd:schema xmlns:xsd="http://www.w3.org/2001/XMLSchema" xmlns:xs="http://www.w3.org/2001/XMLSchema" xmlns:p="http://schemas.microsoft.com/office/2006/metadata/properties" targetNamespace="http://schemas.microsoft.com/office/2006/metadata/properties" ma:root="true" ma:fieldsID="27b4a4f76bea50102067bc7ec8c6d4d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5751015-BD28-486A-B549-1DA6ED44F38C}"/>
</file>

<file path=customXml/itemProps2.xml><?xml version="1.0" encoding="utf-8"?>
<ds:datastoreItem xmlns:ds="http://schemas.openxmlformats.org/officeDocument/2006/customXml" ds:itemID="{7BF4DA08-7BCB-439E-9070-420DB62350D3}"/>
</file>

<file path=customXml/itemProps3.xml><?xml version="1.0" encoding="utf-8"?>
<ds:datastoreItem xmlns:ds="http://schemas.openxmlformats.org/officeDocument/2006/customXml" ds:itemID="{1EBF39B7-CFCD-4952-9970-43DF88DACEC8}"/>
</file>

<file path=docProps/app.xml><?xml version="1.0" encoding="utf-8"?>
<Properties xmlns="http://schemas.openxmlformats.org/officeDocument/2006/extended-properties" xmlns:vt="http://schemas.openxmlformats.org/officeDocument/2006/docPropsVTypes">
  <TotalTime>1207</TotalTime>
  <Words>2705</Words>
  <Application>Microsoft Office PowerPoint</Application>
  <PresentationFormat>Widescreen</PresentationFormat>
  <Paragraphs>375</Paragraphs>
  <Slides>43</Slides>
  <Notes>38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43</vt:i4>
      </vt:variant>
    </vt:vector>
  </HeadingPairs>
  <TitlesOfParts>
    <vt:vector size="53" baseType="lpstr">
      <vt:lpstr>Arial</vt:lpstr>
      <vt:lpstr>Arial Black</vt:lpstr>
      <vt:lpstr>Calibri</vt:lpstr>
      <vt:lpstr>Copperplate Gothic Bold</vt:lpstr>
      <vt:lpstr>Franklin Gothic Heavy</vt:lpstr>
      <vt:lpstr>Franklin Gothic Medium</vt:lpstr>
      <vt:lpstr>Georgia</vt:lpstr>
      <vt:lpstr>Times New Roman</vt:lpstr>
      <vt:lpstr>ODOT Master - Old School Zepher</vt:lpstr>
      <vt:lpstr>1_ODOT Master - Old School Zepher</vt:lpstr>
      <vt:lpstr>Understanding the Value of Opportunity, Diversity &amp; Inclusion</vt:lpstr>
      <vt:lpstr> Division of Opportunity, Diversity and Inclusion </vt:lpstr>
      <vt:lpstr> Division of Opportunity, Diversity and Inclusion </vt:lpstr>
      <vt:lpstr> ODI Structure </vt:lpstr>
      <vt:lpstr>Office of Equal Opportunity</vt:lpstr>
      <vt:lpstr>Equal Employment Opportunity Program</vt:lpstr>
      <vt:lpstr>Title VI/Nondiscrimination Program</vt:lpstr>
      <vt:lpstr>ADA/504</vt:lpstr>
      <vt:lpstr>Office of Outreach</vt:lpstr>
      <vt:lpstr>PowerPoint Presentation</vt:lpstr>
      <vt:lpstr>Office of Outreach</vt:lpstr>
      <vt:lpstr>Office of Outreach</vt:lpstr>
      <vt:lpstr>Office of Small &amp; Disadvantaged Business Enterprise</vt:lpstr>
      <vt:lpstr>Topics</vt:lpstr>
      <vt:lpstr>The New Proposal Note 13</vt:lpstr>
      <vt:lpstr>The New Proposal Note 13</vt:lpstr>
      <vt:lpstr>The New Proposal Note 13</vt:lpstr>
      <vt:lpstr>The New Proposal Note 13</vt:lpstr>
      <vt:lpstr>The New Proposal Note 13</vt:lpstr>
      <vt:lpstr>The New Proposal Note 13 </vt:lpstr>
      <vt:lpstr>Small Business Enterprise Program Participation Plan</vt:lpstr>
      <vt:lpstr>PowerPoint Presentation</vt:lpstr>
      <vt:lpstr>PowerPoint Presentation</vt:lpstr>
      <vt:lpstr>PowerPoint Presentation</vt:lpstr>
      <vt:lpstr>PowerPoint Presentation</vt:lpstr>
      <vt:lpstr>PowerPoint Presentation</vt:lpstr>
      <vt:lpstr>SBE Set-Aside Projects</vt:lpstr>
      <vt:lpstr>SBE Set-Aside Projects</vt:lpstr>
      <vt:lpstr>PowerPoint Presentation</vt:lpstr>
      <vt:lpstr> NAICS Code Review</vt:lpstr>
      <vt:lpstr> NAICS Code Review</vt:lpstr>
      <vt:lpstr>Office of Small &amp; Disadvantaged Business Enterprise</vt:lpstr>
      <vt:lpstr>PowerPoint Presentation</vt:lpstr>
      <vt:lpstr>Prevailing Wage &amp; DBE Compliance</vt:lpstr>
      <vt:lpstr>Truck Drivers</vt:lpstr>
      <vt:lpstr>Truck Drivers</vt:lpstr>
      <vt:lpstr>Project Site Visits</vt:lpstr>
      <vt:lpstr>DBE Compliance</vt:lpstr>
      <vt:lpstr>Management Red Flags</vt:lpstr>
      <vt:lpstr>Equipment Red Flags</vt:lpstr>
      <vt:lpstr>Workforce Red Flags</vt:lpstr>
      <vt:lpstr>Performance Red Flags</vt:lpstr>
      <vt:lpstr>Questions?</vt:lpstr>
    </vt:vector>
  </TitlesOfParts>
  <Company>Ohio Dept. of Transportation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Commercially Useful Function and The Road to a Gold Star Compliance Program</dc:title>
  <dc:creator>Danette Shuler</dc:creator>
  <cp:lastModifiedBy>Deborah Green</cp:lastModifiedBy>
  <cp:revision>94</cp:revision>
  <dcterms:created xsi:type="dcterms:W3CDTF">2015-10-05T17:05:49Z</dcterms:created>
  <dcterms:modified xsi:type="dcterms:W3CDTF">2016-03-10T23:18:32Z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0x01010031B3F82C0E416344BB52A49E32F55FC1</vt:lpwstr>
  </property>
</Properties>
</file>